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Fira Sans Bold" panose="020B0604020202020204" charset="0"/>
      <p:regular r:id="rId17"/>
    </p:embeddedFont>
    <p:embeddedFont>
      <p:font typeface="Fira Sans Medium" panose="020B0603050000020004" pitchFamily="34" charset="0"/>
      <p:regular r:id="rId18"/>
    </p:embeddedFont>
    <p:embeddedFont>
      <p:font typeface="Fira Sans Semi-Bold" panose="020B0604020202020204" charset="0"/>
      <p:regular r:id="rId19"/>
    </p:embeddedFont>
    <p:embeddedFont>
      <p:font typeface="Fira Sans Ultra-Bold" panose="020B0604020202020204" charset="0"/>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Open Sans Extra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14" y="8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gif"/><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48954" y="571510"/>
            <a:ext cx="1190091" cy="18288000"/>
            <a:chOff x="0" y="0"/>
            <a:chExt cx="313440" cy="4816593"/>
          </a:xfrm>
        </p:grpSpPr>
        <p:sp>
          <p:nvSpPr>
            <p:cNvPr id="3" name="Freeform 3"/>
            <p:cNvSpPr/>
            <p:nvPr/>
          </p:nvSpPr>
          <p:spPr>
            <a:xfrm>
              <a:off x="0" y="0"/>
              <a:ext cx="313440" cy="4816592"/>
            </a:xfrm>
            <a:custGeom>
              <a:avLst/>
              <a:gdLst/>
              <a:ahLst/>
              <a:cxnLst/>
              <a:rect l="l" t="t" r="r" b="b"/>
              <a:pathLst>
                <a:path w="313440" h="4816592">
                  <a:moveTo>
                    <a:pt x="0" y="0"/>
                  </a:moveTo>
                  <a:lnTo>
                    <a:pt x="313440" y="0"/>
                  </a:lnTo>
                  <a:lnTo>
                    <a:pt x="313440" y="4816592"/>
                  </a:lnTo>
                  <a:lnTo>
                    <a:pt x="0" y="4816592"/>
                  </a:lnTo>
                  <a:close/>
                </a:path>
              </a:pathLst>
            </a:custGeom>
            <a:solidFill>
              <a:srgbClr val="B22222"/>
            </a:solidFill>
          </p:spPr>
          <p:txBody>
            <a:bodyPr/>
            <a:lstStyle/>
            <a:p>
              <a:endParaRPr lang="en-US"/>
            </a:p>
          </p:txBody>
        </p:sp>
        <p:sp>
          <p:nvSpPr>
            <p:cNvPr id="4" name="TextBox 4"/>
            <p:cNvSpPr txBox="1"/>
            <p:nvPr/>
          </p:nvSpPr>
          <p:spPr>
            <a:xfrm>
              <a:off x="0" y="-38100"/>
              <a:ext cx="313440" cy="485469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985332" y="9725035"/>
            <a:ext cx="3545634" cy="0"/>
          </a:xfrm>
          <a:prstGeom prst="line">
            <a:avLst/>
          </a:prstGeom>
          <a:ln w="19050" cap="flat">
            <a:solidFill>
              <a:srgbClr val="F1F1F1"/>
            </a:solidFill>
            <a:prstDash val="solid"/>
            <a:headEnd type="none" w="sm" len="sm"/>
            <a:tailEnd type="none" w="sm" len="sm"/>
          </a:ln>
        </p:spPr>
        <p:txBody>
          <a:bodyPr/>
          <a:lstStyle/>
          <a:p>
            <a:endParaRPr lang="en-US"/>
          </a:p>
        </p:txBody>
      </p:sp>
      <p:sp>
        <p:nvSpPr>
          <p:cNvPr id="6" name="AutoShape 6"/>
          <p:cNvSpPr/>
          <p:nvPr/>
        </p:nvSpPr>
        <p:spPr>
          <a:xfrm>
            <a:off x="10600174" y="9734560"/>
            <a:ext cx="3545634" cy="0"/>
          </a:xfrm>
          <a:prstGeom prst="line">
            <a:avLst/>
          </a:prstGeom>
          <a:ln w="19050" cap="flat">
            <a:solidFill>
              <a:srgbClr val="F1F1F1"/>
            </a:solidFill>
            <a:prstDash val="solid"/>
            <a:headEnd type="none" w="sm" len="sm"/>
            <a:tailEnd type="none" w="sm" len="sm"/>
          </a:ln>
        </p:spPr>
        <p:txBody>
          <a:bodyPr/>
          <a:lstStyle/>
          <a:p>
            <a:endParaRPr lang="en-US"/>
          </a:p>
        </p:txBody>
      </p:sp>
      <p:sp>
        <p:nvSpPr>
          <p:cNvPr id="7" name="Freeform 7"/>
          <p:cNvSpPr/>
          <p:nvPr/>
        </p:nvSpPr>
        <p:spPr>
          <a:xfrm>
            <a:off x="7687826" y="851312"/>
            <a:ext cx="2912348" cy="354777"/>
          </a:xfrm>
          <a:custGeom>
            <a:avLst/>
            <a:gdLst/>
            <a:ahLst/>
            <a:cxnLst/>
            <a:rect l="l" t="t" r="r" b="b"/>
            <a:pathLst>
              <a:path w="2912348" h="354777">
                <a:moveTo>
                  <a:pt x="0" y="0"/>
                </a:moveTo>
                <a:lnTo>
                  <a:pt x="2912348" y="0"/>
                </a:lnTo>
                <a:lnTo>
                  <a:pt x="2912348" y="354776"/>
                </a:lnTo>
                <a:lnTo>
                  <a:pt x="0" y="35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5158443" y="1899801"/>
            <a:ext cx="7971113" cy="923352"/>
          </a:xfrm>
          <a:prstGeom prst="rect">
            <a:avLst/>
          </a:prstGeom>
        </p:spPr>
        <p:txBody>
          <a:bodyPr lIns="0" tIns="0" rIns="0" bIns="0" rtlCol="0" anchor="t">
            <a:spAutoFit/>
          </a:bodyPr>
          <a:lstStyle/>
          <a:p>
            <a:pPr algn="ctr">
              <a:lnSpc>
                <a:spcPts val="7161"/>
              </a:lnSpc>
            </a:pPr>
            <a:r>
              <a:rPr lang="en-US" sz="6510">
                <a:solidFill>
                  <a:srgbClr val="000000"/>
                </a:solidFill>
                <a:latin typeface="Open Sans Extra Bold"/>
              </a:rPr>
              <a:t>BÁO CÁO ĐỒ ÁN </a:t>
            </a:r>
          </a:p>
        </p:txBody>
      </p:sp>
      <p:sp>
        <p:nvSpPr>
          <p:cNvPr id="9" name="TextBox 9"/>
          <p:cNvSpPr txBox="1"/>
          <p:nvPr/>
        </p:nvSpPr>
        <p:spPr>
          <a:xfrm>
            <a:off x="3454940" y="3522506"/>
            <a:ext cx="11378120" cy="1461739"/>
          </a:xfrm>
          <a:prstGeom prst="rect">
            <a:avLst/>
          </a:prstGeom>
        </p:spPr>
        <p:txBody>
          <a:bodyPr lIns="0" tIns="0" rIns="0" bIns="0" rtlCol="0" anchor="t">
            <a:spAutoFit/>
          </a:bodyPr>
          <a:lstStyle/>
          <a:p>
            <a:pPr>
              <a:lnSpc>
                <a:spcPts val="11331"/>
              </a:lnSpc>
            </a:pPr>
            <a:r>
              <a:rPr lang="en-US" sz="10301">
                <a:solidFill>
                  <a:srgbClr val="B22222"/>
                </a:solidFill>
                <a:latin typeface="Open Sans Extra Bold"/>
              </a:rPr>
              <a:t>LẬP TRÌNH WEB</a:t>
            </a:r>
          </a:p>
        </p:txBody>
      </p:sp>
      <p:sp>
        <p:nvSpPr>
          <p:cNvPr id="10" name="TextBox 10"/>
          <p:cNvSpPr txBox="1"/>
          <p:nvPr/>
        </p:nvSpPr>
        <p:spPr>
          <a:xfrm>
            <a:off x="4784021" y="7634565"/>
            <a:ext cx="8199337" cy="857250"/>
          </a:xfrm>
          <a:prstGeom prst="rect">
            <a:avLst/>
          </a:prstGeom>
        </p:spPr>
        <p:txBody>
          <a:bodyPr lIns="0" tIns="0" rIns="0" bIns="0" rtlCol="0" anchor="t">
            <a:spAutoFit/>
          </a:bodyPr>
          <a:lstStyle/>
          <a:p>
            <a:pPr>
              <a:lnSpc>
                <a:spcPts val="6600"/>
              </a:lnSpc>
            </a:pPr>
            <a:r>
              <a:rPr lang="en-US" sz="6000">
                <a:solidFill>
                  <a:srgbClr val="000000"/>
                </a:solidFill>
                <a:latin typeface="Open Sans Extra Bold"/>
              </a:rPr>
              <a:t>Website:</a:t>
            </a:r>
            <a:r>
              <a:rPr lang="en-US" sz="6000">
                <a:solidFill>
                  <a:srgbClr val="B22222"/>
                </a:solidFill>
                <a:latin typeface="Open Sans Extra Bold"/>
              </a:rPr>
              <a:t> 2TM Books</a:t>
            </a:r>
          </a:p>
        </p:txBody>
      </p:sp>
      <p:sp>
        <p:nvSpPr>
          <p:cNvPr id="11" name="TextBox 11"/>
          <p:cNvSpPr txBox="1"/>
          <p:nvPr/>
        </p:nvSpPr>
        <p:spPr>
          <a:xfrm>
            <a:off x="6818075" y="9314845"/>
            <a:ext cx="3494991" cy="725130"/>
          </a:xfrm>
          <a:prstGeom prst="rect">
            <a:avLst/>
          </a:prstGeom>
        </p:spPr>
        <p:txBody>
          <a:bodyPr lIns="0" tIns="0" rIns="0" bIns="0" rtlCol="0" anchor="t">
            <a:spAutoFit/>
          </a:bodyPr>
          <a:lstStyle/>
          <a:p>
            <a:pPr algn="r">
              <a:lnSpc>
                <a:spcPts val="5997"/>
              </a:lnSpc>
              <a:spcBef>
                <a:spcPct val="0"/>
              </a:spcBef>
            </a:pPr>
            <a:r>
              <a:rPr lang="en-US" sz="4283">
                <a:solidFill>
                  <a:srgbClr val="F1F1F1"/>
                </a:solidFill>
                <a:latin typeface="Open Sans"/>
              </a:rPr>
              <a:t>2tmbooks.vn</a:t>
            </a:r>
          </a:p>
        </p:txBody>
      </p:sp>
      <p:sp>
        <p:nvSpPr>
          <p:cNvPr id="12" name="TextBox 12"/>
          <p:cNvSpPr txBox="1"/>
          <p:nvPr/>
        </p:nvSpPr>
        <p:spPr>
          <a:xfrm>
            <a:off x="5158443" y="5536695"/>
            <a:ext cx="7450493" cy="1412070"/>
          </a:xfrm>
          <a:prstGeom prst="rect">
            <a:avLst/>
          </a:prstGeom>
        </p:spPr>
        <p:txBody>
          <a:bodyPr lIns="0" tIns="0" rIns="0" bIns="0" rtlCol="0" anchor="t">
            <a:spAutoFit/>
          </a:bodyPr>
          <a:lstStyle/>
          <a:p>
            <a:pPr algn="ctr">
              <a:lnSpc>
                <a:spcPts val="5695"/>
              </a:lnSpc>
            </a:pPr>
            <a:r>
              <a:rPr lang="en-US" sz="4068">
                <a:solidFill>
                  <a:srgbClr val="000000"/>
                </a:solidFill>
                <a:latin typeface="Open Sans Bold"/>
              </a:rPr>
              <a:t>GVHD: Nguyễn Thị Hoài</a:t>
            </a:r>
          </a:p>
          <a:p>
            <a:pPr algn="ctr">
              <a:lnSpc>
                <a:spcPts val="5695"/>
              </a:lnSpc>
              <a:spcBef>
                <a:spcPct val="0"/>
              </a:spcBef>
            </a:pPr>
            <a:r>
              <a:rPr lang="en-US" sz="4068">
                <a:solidFill>
                  <a:srgbClr val="000000"/>
                </a:solidFill>
                <a:latin typeface="Open Sans Bold"/>
              </a:rPr>
              <a:t>Nhóm báo cáo : Nhóm 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23062" y="2374952"/>
            <a:ext cx="11342978" cy="6506195"/>
            <a:chOff x="0" y="0"/>
            <a:chExt cx="7981950" cy="4578350"/>
          </a:xfrm>
        </p:grpSpPr>
        <p:sp>
          <p:nvSpPr>
            <p:cNvPr id="3" name="Freeform 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4" name="Freeform 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545454"/>
            </a:solidFill>
          </p:spPr>
          <p:txBody>
            <a:bodyPr/>
            <a:lstStyle/>
            <a:p>
              <a:endParaRPr lang="en-US"/>
            </a:p>
          </p:txBody>
        </p:sp>
        <p:sp>
          <p:nvSpPr>
            <p:cNvPr id="5" name="Freeform 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1F1F1"/>
            </a:solidFill>
          </p:spPr>
          <p:txBody>
            <a:bodyPr/>
            <a:lstStyle/>
            <a:p>
              <a:endParaRPr lang="en-US"/>
            </a:p>
          </p:txBody>
        </p:sp>
        <p:sp>
          <p:nvSpPr>
            <p:cNvPr id="6" name="Freeform 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000000"/>
            </a:solidFill>
          </p:spPr>
          <p:txBody>
            <a:bodyPr/>
            <a:lstStyle/>
            <a:p>
              <a:endParaRPr lang="en-US"/>
            </a:p>
          </p:txBody>
        </p:sp>
        <p:sp>
          <p:nvSpPr>
            <p:cNvPr id="7" name="Freeform 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l="-41144" r="-11126"/>
              </a:stretch>
            </a:blipFill>
          </p:spPr>
          <p:txBody>
            <a:bodyPr/>
            <a:lstStyle/>
            <a:p>
              <a:endParaRPr lang="en-US"/>
            </a:p>
          </p:txBody>
        </p:sp>
      </p:grpSp>
      <p:grpSp>
        <p:nvGrpSpPr>
          <p:cNvPr id="8" name="Group 8"/>
          <p:cNvGrpSpPr/>
          <p:nvPr/>
        </p:nvGrpSpPr>
        <p:grpSpPr>
          <a:xfrm>
            <a:off x="15233535" y="6661855"/>
            <a:ext cx="4740881" cy="47408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0100" cap="sq">
              <a:solidFill>
                <a:srgbClr val="F1F1F1"/>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5400000">
            <a:off x="16664360" y="-768912"/>
            <a:ext cx="299990" cy="2201763"/>
          </a:xfrm>
          <a:custGeom>
            <a:avLst/>
            <a:gdLst/>
            <a:ahLst/>
            <a:cxnLst/>
            <a:rect l="l" t="t" r="r" b="b"/>
            <a:pathLst>
              <a:path w="299990" h="2201763">
                <a:moveTo>
                  <a:pt x="0" y="0"/>
                </a:moveTo>
                <a:lnTo>
                  <a:pt x="299990" y="0"/>
                </a:lnTo>
                <a:lnTo>
                  <a:pt x="299990" y="2201763"/>
                </a:lnTo>
                <a:lnTo>
                  <a:pt x="0" y="22017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435383" y="1131087"/>
            <a:ext cx="1411849" cy="221253"/>
          </a:xfrm>
          <a:custGeom>
            <a:avLst/>
            <a:gdLst/>
            <a:ahLst/>
            <a:cxnLst/>
            <a:rect l="l" t="t" r="r" b="b"/>
            <a:pathLst>
              <a:path w="1411849" h="221253">
                <a:moveTo>
                  <a:pt x="0" y="0"/>
                </a:moveTo>
                <a:lnTo>
                  <a:pt x="1411849" y="0"/>
                </a:lnTo>
                <a:lnTo>
                  <a:pt x="1411849" y="221253"/>
                </a:lnTo>
                <a:lnTo>
                  <a:pt x="0" y="221253"/>
                </a:lnTo>
                <a:lnTo>
                  <a:pt x="0" y="0"/>
                </a:lnTo>
                <a:close/>
              </a:path>
            </a:pathLst>
          </a:custGeom>
          <a:blipFill>
            <a:blip r:embed="rId5">
              <a:extLst>
                <a:ext uri="{96DAC541-7B7A-43D3-8B79-37D633B846F1}">
                  <asvg:svgBlip xmlns:asvg="http://schemas.microsoft.com/office/drawing/2016/SVG/main" r:embed="rId6"/>
                </a:ext>
              </a:extLst>
            </a:blip>
            <a:stretch>
              <a:fillRect l="-28643"/>
            </a:stretch>
          </a:blipFill>
        </p:spPr>
        <p:txBody>
          <a:bodyPr/>
          <a:lstStyle/>
          <a:p>
            <a:endParaRPr lang="en-US"/>
          </a:p>
        </p:txBody>
      </p:sp>
      <p:sp>
        <p:nvSpPr>
          <p:cNvPr id="13" name="TextBox 13"/>
          <p:cNvSpPr txBox="1"/>
          <p:nvPr/>
        </p:nvSpPr>
        <p:spPr>
          <a:xfrm>
            <a:off x="1575095" y="814757"/>
            <a:ext cx="16340141" cy="1055370"/>
          </a:xfrm>
          <a:prstGeom prst="rect">
            <a:avLst/>
          </a:prstGeom>
        </p:spPr>
        <p:txBody>
          <a:bodyPr lIns="0" tIns="0" rIns="0" bIns="0" rtlCol="0" anchor="t">
            <a:spAutoFit/>
          </a:bodyPr>
          <a:lstStyle/>
          <a:p>
            <a:pPr marL="0" lvl="0" indent="0" algn="ctr">
              <a:lnSpc>
                <a:spcPts val="8280"/>
              </a:lnSpc>
              <a:spcBef>
                <a:spcPct val="0"/>
              </a:spcBef>
            </a:pPr>
            <a:r>
              <a:rPr lang="en-US" sz="7200">
                <a:solidFill>
                  <a:srgbClr val="000000"/>
                </a:solidFill>
                <a:latin typeface="Open Sans Extra Bold"/>
              </a:rPr>
              <a:t>BỐ CỤC CỦA 2TMBOOKS</a:t>
            </a:r>
          </a:p>
        </p:txBody>
      </p:sp>
      <p:grpSp>
        <p:nvGrpSpPr>
          <p:cNvPr id="14" name="Group 14"/>
          <p:cNvGrpSpPr/>
          <p:nvPr/>
        </p:nvGrpSpPr>
        <p:grpSpPr>
          <a:xfrm>
            <a:off x="8365704" y="2378193"/>
            <a:ext cx="5712276" cy="960429"/>
            <a:chOff x="0" y="0"/>
            <a:chExt cx="7616368" cy="1280572"/>
          </a:xfrm>
        </p:grpSpPr>
        <p:grpSp>
          <p:nvGrpSpPr>
            <p:cNvPr id="15" name="Group 15"/>
            <p:cNvGrpSpPr/>
            <p:nvPr/>
          </p:nvGrpSpPr>
          <p:grpSpPr>
            <a:xfrm>
              <a:off x="0" y="0"/>
              <a:ext cx="7616368" cy="1280572"/>
              <a:chOff x="0" y="0"/>
              <a:chExt cx="3739610" cy="628756"/>
            </a:xfrm>
          </p:grpSpPr>
          <p:sp>
            <p:nvSpPr>
              <p:cNvPr id="16" name="Freeform 16"/>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17" name="TextBox 17"/>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18" name="Group 18"/>
            <p:cNvGrpSpPr/>
            <p:nvPr/>
          </p:nvGrpSpPr>
          <p:grpSpPr>
            <a:xfrm>
              <a:off x="209106" y="118685"/>
              <a:ext cx="1043202" cy="104320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0" name="TextBox 20"/>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grpSp>
        <p:nvGrpSpPr>
          <p:cNvPr id="21" name="Group 21"/>
          <p:cNvGrpSpPr/>
          <p:nvPr/>
        </p:nvGrpSpPr>
        <p:grpSpPr>
          <a:xfrm>
            <a:off x="8579769" y="3407322"/>
            <a:ext cx="5712276" cy="960429"/>
            <a:chOff x="0" y="0"/>
            <a:chExt cx="7616368" cy="1280572"/>
          </a:xfrm>
        </p:grpSpPr>
        <p:grpSp>
          <p:nvGrpSpPr>
            <p:cNvPr id="22" name="Group 22"/>
            <p:cNvGrpSpPr/>
            <p:nvPr/>
          </p:nvGrpSpPr>
          <p:grpSpPr>
            <a:xfrm>
              <a:off x="0" y="0"/>
              <a:ext cx="7616368" cy="1280572"/>
              <a:chOff x="0" y="0"/>
              <a:chExt cx="3739610" cy="628756"/>
            </a:xfrm>
          </p:grpSpPr>
          <p:sp>
            <p:nvSpPr>
              <p:cNvPr id="23" name="Freeform 23"/>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24" name="TextBox 24"/>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25" name="Group 25"/>
            <p:cNvGrpSpPr/>
            <p:nvPr/>
          </p:nvGrpSpPr>
          <p:grpSpPr>
            <a:xfrm>
              <a:off x="209106" y="118685"/>
              <a:ext cx="1043202" cy="104320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7" name="TextBox 27"/>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grpSp>
        <p:nvGrpSpPr>
          <p:cNvPr id="28" name="Group 28"/>
          <p:cNvGrpSpPr/>
          <p:nvPr/>
        </p:nvGrpSpPr>
        <p:grpSpPr>
          <a:xfrm>
            <a:off x="8856994" y="4434426"/>
            <a:ext cx="5712276" cy="960429"/>
            <a:chOff x="0" y="0"/>
            <a:chExt cx="7616368" cy="1280572"/>
          </a:xfrm>
        </p:grpSpPr>
        <p:grpSp>
          <p:nvGrpSpPr>
            <p:cNvPr id="29" name="Group 29"/>
            <p:cNvGrpSpPr/>
            <p:nvPr/>
          </p:nvGrpSpPr>
          <p:grpSpPr>
            <a:xfrm>
              <a:off x="0" y="0"/>
              <a:ext cx="7616368" cy="1280572"/>
              <a:chOff x="0" y="0"/>
              <a:chExt cx="3739610" cy="628756"/>
            </a:xfrm>
          </p:grpSpPr>
          <p:sp>
            <p:nvSpPr>
              <p:cNvPr id="30" name="Freeform 30"/>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31" name="TextBox 31"/>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32" name="Group 32"/>
            <p:cNvGrpSpPr/>
            <p:nvPr/>
          </p:nvGrpSpPr>
          <p:grpSpPr>
            <a:xfrm>
              <a:off x="209106" y="118685"/>
              <a:ext cx="1043202" cy="104320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4" name="TextBox 34"/>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grpSp>
        <p:nvGrpSpPr>
          <p:cNvPr id="35" name="Group 35"/>
          <p:cNvGrpSpPr/>
          <p:nvPr/>
        </p:nvGrpSpPr>
        <p:grpSpPr>
          <a:xfrm>
            <a:off x="9144000" y="5461530"/>
            <a:ext cx="5712276" cy="960429"/>
            <a:chOff x="0" y="0"/>
            <a:chExt cx="7616368" cy="1280572"/>
          </a:xfrm>
        </p:grpSpPr>
        <p:grpSp>
          <p:nvGrpSpPr>
            <p:cNvPr id="36" name="Group 36"/>
            <p:cNvGrpSpPr/>
            <p:nvPr/>
          </p:nvGrpSpPr>
          <p:grpSpPr>
            <a:xfrm>
              <a:off x="0" y="0"/>
              <a:ext cx="7616368" cy="1280572"/>
              <a:chOff x="0" y="0"/>
              <a:chExt cx="3739610" cy="628756"/>
            </a:xfrm>
          </p:grpSpPr>
          <p:sp>
            <p:nvSpPr>
              <p:cNvPr id="37" name="Freeform 37"/>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38" name="TextBox 38"/>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39" name="Group 39"/>
            <p:cNvGrpSpPr/>
            <p:nvPr/>
          </p:nvGrpSpPr>
          <p:grpSpPr>
            <a:xfrm>
              <a:off x="209106" y="118685"/>
              <a:ext cx="1043202" cy="104320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1" name="TextBox 41"/>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grpSp>
        <p:nvGrpSpPr>
          <p:cNvPr id="42" name="Group 42"/>
          <p:cNvGrpSpPr/>
          <p:nvPr/>
        </p:nvGrpSpPr>
        <p:grpSpPr>
          <a:xfrm>
            <a:off x="9370587" y="6583884"/>
            <a:ext cx="5712276" cy="960429"/>
            <a:chOff x="0" y="0"/>
            <a:chExt cx="7616368" cy="1280572"/>
          </a:xfrm>
        </p:grpSpPr>
        <p:grpSp>
          <p:nvGrpSpPr>
            <p:cNvPr id="43" name="Group 43"/>
            <p:cNvGrpSpPr/>
            <p:nvPr/>
          </p:nvGrpSpPr>
          <p:grpSpPr>
            <a:xfrm>
              <a:off x="0" y="0"/>
              <a:ext cx="7616368" cy="1280572"/>
              <a:chOff x="0" y="0"/>
              <a:chExt cx="3739610" cy="628756"/>
            </a:xfrm>
          </p:grpSpPr>
          <p:sp>
            <p:nvSpPr>
              <p:cNvPr id="44" name="Freeform 44"/>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45" name="TextBox 45"/>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46" name="Group 46"/>
            <p:cNvGrpSpPr/>
            <p:nvPr/>
          </p:nvGrpSpPr>
          <p:grpSpPr>
            <a:xfrm>
              <a:off x="209106" y="118685"/>
              <a:ext cx="1043202" cy="1043202"/>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8" name="TextBox 48"/>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grpSp>
        <p:nvGrpSpPr>
          <p:cNvPr id="49" name="Group 49"/>
          <p:cNvGrpSpPr/>
          <p:nvPr/>
        </p:nvGrpSpPr>
        <p:grpSpPr>
          <a:xfrm>
            <a:off x="9680715" y="7658613"/>
            <a:ext cx="5712276" cy="960429"/>
            <a:chOff x="0" y="0"/>
            <a:chExt cx="7616368" cy="1280572"/>
          </a:xfrm>
        </p:grpSpPr>
        <p:grpSp>
          <p:nvGrpSpPr>
            <p:cNvPr id="50" name="Group 50"/>
            <p:cNvGrpSpPr/>
            <p:nvPr/>
          </p:nvGrpSpPr>
          <p:grpSpPr>
            <a:xfrm>
              <a:off x="0" y="0"/>
              <a:ext cx="7616368" cy="1280572"/>
              <a:chOff x="0" y="0"/>
              <a:chExt cx="3739610" cy="628756"/>
            </a:xfrm>
          </p:grpSpPr>
          <p:sp>
            <p:nvSpPr>
              <p:cNvPr id="51" name="Freeform 51"/>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52" name="TextBox 52"/>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53" name="Group 53"/>
            <p:cNvGrpSpPr/>
            <p:nvPr/>
          </p:nvGrpSpPr>
          <p:grpSpPr>
            <a:xfrm>
              <a:off x="209106" y="118685"/>
              <a:ext cx="1043202" cy="104320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55" name="TextBox 55"/>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grpSp>
        <p:nvGrpSpPr>
          <p:cNvPr id="56" name="Group 56"/>
          <p:cNvGrpSpPr/>
          <p:nvPr/>
        </p:nvGrpSpPr>
        <p:grpSpPr>
          <a:xfrm>
            <a:off x="10001198" y="8778086"/>
            <a:ext cx="5712276" cy="960429"/>
            <a:chOff x="0" y="0"/>
            <a:chExt cx="7616368" cy="1280572"/>
          </a:xfrm>
        </p:grpSpPr>
        <p:grpSp>
          <p:nvGrpSpPr>
            <p:cNvPr id="57" name="Group 57"/>
            <p:cNvGrpSpPr/>
            <p:nvPr/>
          </p:nvGrpSpPr>
          <p:grpSpPr>
            <a:xfrm>
              <a:off x="0" y="0"/>
              <a:ext cx="7616368" cy="1280572"/>
              <a:chOff x="0" y="0"/>
              <a:chExt cx="3739610" cy="628756"/>
            </a:xfrm>
          </p:grpSpPr>
          <p:sp>
            <p:nvSpPr>
              <p:cNvPr id="58" name="Freeform 58"/>
              <p:cNvSpPr/>
              <p:nvPr/>
            </p:nvSpPr>
            <p:spPr>
              <a:xfrm>
                <a:off x="0" y="0"/>
                <a:ext cx="3739610" cy="628756"/>
              </a:xfrm>
              <a:custGeom>
                <a:avLst/>
                <a:gdLst/>
                <a:ahLst/>
                <a:cxnLst/>
                <a:rect l="l" t="t" r="r" b="b"/>
                <a:pathLst>
                  <a:path w="3739610" h="628756">
                    <a:moveTo>
                      <a:pt x="3536410" y="0"/>
                    </a:moveTo>
                    <a:cubicBezTo>
                      <a:pt x="3648634" y="0"/>
                      <a:pt x="3739610" y="140752"/>
                      <a:pt x="3739610" y="314378"/>
                    </a:cubicBezTo>
                    <a:cubicBezTo>
                      <a:pt x="3739610" y="488004"/>
                      <a:pt x="3648634" y="628756"/>
                      <a:pt x="3536410" y="628756"/>
                    </a:cubicBezTo>
                    <a:lnTo>
                      <a:pt x="203200" y="628756"/>
                    </a:lnTo>
                    <a:cubicBezTo>
                      <a:pt x="90976" y="628756"/>
                      <a:pt x="0" y="488004"/>
                      <a:pt x="0" y="314378"/>
                    </a:cubicBezTo>
                    <a:cubicBezTo>
                      <a:pt x="0" y="140752"/>
                      <a:pt x="90976" y="0"/>
                      <a:pt x="203200" y="0"/>
                    </a:cubicBezTo>
                    <a:close/>
                  </a:path>
                </a:pathLst>
              </a:custGeom>
              <a:solidFill>
                <a:srgbClr val="B22222"/>
              </a:solidFill>
            </p:spPr>
            <p:txBody>
              <a:bodyPr/>
              <a:lstStyle/>
              <a:p>
                <a:endParaRPr lang="en-US"/>
              </a:p>
            </p:txBody>
          </p:sp>
          <p:sp>
            <p:nvSpPr>
              <p:cNvPr id="59" name="TextBox 59"/>
              <p:cNvSpPr txBox="1"/>
              <p:nvPr/>
            </p:nvSpPr>
            <p:spPr>
              <a:xfrm>
                <a:off x="0" y="-38100"/>
                <a:ext cx="3739610" cy="666856"/>
              </a:xfrm>
              <a:prstGeom prst="rect">
                <a:avLst/>
              </a:prstGeom>
            </p:spPr>
            <p:txBody>
              <a:bodyPr lIns="36598" tIns="36598" rIns="36598" bIns="36598" rtlCol="0" anchor="ctr"/>
              <a:lstStyle/>
              <a:p>
                <a:pPr algn="ctr">
                  <a:lnSpc>
                    <a:spcPts val="2660"/>
                  </a:lnSpc>
                </a:pPr>
                <a:endParaRPr/>
              </a:p>
            </p:txBody>
          </p:sp>
        </p:grpSp>
        <p:grpSp>
          <p:nvGrpSpPr>
            <p:cNvPr id="60" name="Group 60"/>
            <p:cNvGrpSpPr/>
            <p:nvPr/>
          </p:nvGrpSpPr>
          <p:grpSpPr>
            <a:xfrm>
              <a:off x="209106" y="118685"/>
              <a:ext cx="1043202" cy="104320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2" name="TextBox 62"/>
              <p:cNvSpPr txBox="1"/>
              <p:nvPr/>
            </p:nvSpPr>
            <p:spPr>
              <a:xfrm>
                <a:off x="76200" y="38100"/>
                <a:ext cx="660400" cy="698500"/>
              </a:xfrm>
              <a:prstGeom prst="rect">
                <a:avLst/>
              </a:prstGeom>
            </p:spPr>
            <p:txBody>
              <a:bodyPr lIns="36598" tIns="36598" rIns="36598" bIns="36598" rtlCol="0" anchor="ctr"/>
              <a:lstStyle/>
              <a:p>
                <a:pPr algn="ctr">
                  <a:lnSpc>
                    <a:spcPts val="2660"/>
                  </a:lnSpc>
                </a:pPr>
                <a:endParaRPr/>
              </a:p>
            </p:txBody>
          </p:sp>
        </p:grpSp>
      </p:grpSp>
      <p:sp>
        <p:nvSpPr>
          <p:cNvPr id="63" name="TextBox 63"/>
          <p:cNvSpPr txBox="1"/>
          <p:nvPr/>
        </p:nvSpPr>
        <p:spPr>
          <a:xfrm>
            <a:off x="9680715" y="2536145"/>
            <a:ext cx="2063591" cy="587376"/>
          </a:xfrm>
          <a:prstGeom prst="rect">
            <a:avLst/>
          </a:prstGeom>
        </p:spPr>
        <p:txBody>
          <a:bodyPr lIns="0" tIns="0" rIns="0" bIns="0" rtlCol="0" anchor="t">
            <a:spAutoFit/>
          </a:bodyPr>
          <a:lstStyle/>
          <a:p>
            <a:pPr algn="ctr">
              <a:lnSpc>
                <a:spcPts val="4899"/>
              </a:lnSpc>
              <a:spcBef>
                <a:spcPct val="0"/>
              </a:spcBef>
            </a:pPr>
            <a:r>
              <a:rPr lang="en-US" sz="3499">
                <a:solidFill>
                  <a:srgbClr val="FFFFFF"/>
                </a:solidFill>
                <a:latin typeface="Open Sans"/>
              </a:rPr>
              <a:t>Trang chủ</a:t>
            </a:r>
          </a:p>
        </p:txBody>
      </p:sp>
      <p:sp>
        <p:nvSpPr>
          <p:cNvPr id="64" name="TextBox 64"/>
          <p:cNvSpPr txBox="1"/>
          <p:nvPr/>
        </p:nvSpPr>
        <p:spPr>
          <a:xfrm>
            <a:off x="9600767" y="3564749"/>
            <a:ext cx="3105202" cy="587376"/>
          </a:xfrm>
          <a:prstGeom prst="rect">
            <a:avLst/>
          </a:prstGeom>
        </p:spPr>
        <p:txBody>
          <a:bodyPr wrap="square" lIns="0" tIns="0" rIns="0" bIns="0" rtlCol="0" anchor="t">
            <a:spAutoFit/>
          </a:bodyPr>
          <a:lstStyle/>
          <a:p>
            <a:pPr algn="ctr">
              <a:lnSpc>
                <a:spcPts val="4899"/>
              </a:lnSpc>
              <a:spcBef>
                <a:spcPct val="0"/>
              </a:spcBef>
            </a:pPr>
            <a:r>
              <a:rPr lang="en-US" sz="3499" dirty="0" err="1">
                <a:solidFill>
                  <a:srgbClr val="FFFFFF"/>
                </a:solidFill>
                <a:latin typeface="Open Sans"/>
              </a:rPr>
              <a:t>Giới</a:t>
            </a:r>
            <a:r>
              <a:rPr lang="en-US" sz="3499" dirty="0">
                <a:solidFill>
                  <a:srgbClr val="FFFFFF"/>
                </a:solidFill>
                <a:latin typeface="Open Sans"/>
              </a:rPr>
              <a:t> </a:t>
            </a:r>
            <a:r>
              <a:rPr lang="en-US" sz="3499" dirty="0" err="1">
                <a:solidFill>
                  <a:srgbClr val="FFFFFF"/>
                </a:solidFill>
                <a:latin typeface="Open Sans"/>
              </a:rPr>
              <a:t>thiệu</a:t>
            </a:r>
            <a:endParaRPr lang="en-US" sz="3499" dirty="0">
              <a:solidFill>
                <a:srgbClr val="FFFFFF"/>
              </a:solidFill>
              <a:latin typeface="Open Sans"/>
            </a:endParaRPr>
          </a:p>
        </p:txBody>
      </p:sp>
      <p:sp>
        <p:nvSpPr>
          <p:cNvPr id="65" name="TextBox 65"/>
          <p:cNvSpPr txBox="1"/>
          <p:nvPr/>
        </p:nvSpPr>
        <p:spPr>
          <a:xfrm>
            <a:off x="9847118" y="4594648"/>
            <a:ext cx="3355353" cy="587376"/>
          </a:xfrm>
          <a:prstGeom prst="rect">
            <a:avLst/>
          </a:prstGeom>
        </p:spPr>
        <p:txBody>
          <a:bodyPr wrap="square" lIns="0" tIns="0" rIns="0" bIns="0" rtlCol="0" anchor="t">
            <a:spAutoFit/>
          </a:bodyPr>
          <a:lstStyle/>
          <a:p>
            <a:pPr algn="ctr">
              <a:lnSpc>
                <a:spcPts val="4899"/>
              </a:lnSpc>
              <a:spcBef>
                <a:spcPct val="0"/>
              </a:spcBef>
            </a:pPr>
            <a:r>
              <a:rPr lang="en-US" sz="3499" dirty="0" err="1">
                <a:solidFill>
                  <a:srgbClr val="FFFFFF"/>
                </a:solidFill>
                <a:latin typeface="Open Sans"/>
              </a:rPr>
              <a:t>Sản</a:t>
            </a:r>
            <a:r>
              <a:rPr lang="en-US" sz="3499" dirty="0">
                <a:solidFill>
                  <a:srgbClr val="FFFFFF"/>
                </a:solidFill>
                <a:latin typeface="Open Sans"/>
              </a:rPr>
              <a:t> </a:t>
            </a:r>
            <a:r>
              <a:rPr lang="en-US" sz="3499" dirty="0" err="1">
                <a:solidFill>
                  <a:srgbClr val="FFFFFF"/>
                </a:solidFill>
                <a:latin typeface="Open Sans"/>
              </a:rPr>
              <a:t>phẩm</a:t>
            </a:r>
            <a:endParaRPr lang="en-US" sz="3499" dirty="0">
              <a:solidFill>
                <a:srgbClr val="FFFFFF"/>
              </a:solidFill>
              <a:latin typeface="Open Sans"/>
            </a:endParaRPr>
          </a:p>
        </p:txBody>
      </p:sp>
      <p:sp>
        <p:nvSpPr>
          <p:cNvPr id="66" name="TextBox 66"/>
          <p:cNvSpPr txBox="1"/>
          <p:nvPr/>
        </p:nvSpPr>
        <p:spPr>
          <a:xfrm>
            <a:off x="10284447" y="5622294"/>
            <a:ext cx="3018108" cy="587376"/>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Open Sans"/>
              </a:rPr>
              <a:t>Tin </a:t>
            </a:r>
            <a:r>
              <a:rPr lang="en-US" sz="3499" dirty="0" err="1">
                <a:solidFill>
                  <a:srgbClr val="FFFFFF"/>
                </a:solidFill>
                <a:latin typeface="Open Sans"/>
              </a:rPr>
              <a:t>tức</a:t>
            </a:r>
            <a:endParaRPr lang="en-US" sz="3499" dirty="0">
              <a:solidFill>
                <a:srgbClr val="FFFFFF"/>
              </a:solidFill>
              <a:latin typeface="Open Sans"/>
            </a:endParaRPr>
          </a:p>
        </p:txBody>
      </p:sp>
      <p:sp>
        <p:nvSpPr>
          <p:cNvPr id="67" name="TextBox 67"/>
          <p:cNvSpPr txBox="1"/>
          <p:nvPr/>
        </p:nvSpPr>
        <p:spPr>
          <a:xfrm>
            <a:off x="10866782" y="6741835"/>
            <a:ext cx="2392018" cy="587376"/>
          </a:xfrm>
          <a:prstGeom prst="rect">
            <a:avLst/>
          </a:prstGeom>
        </p:spPr>
        <p:txBody>
          <a:bodyPr wrap="square" lIns="0" tIns="0" rIns="0" bIns="0" rtlCol="0" anchor="t">
            <a:spAutoFit/>
          </a:bodyPr>
          <a:lstStyle/>
          <a:p>
            <a:pPr algn="ctr">
              <a:lnSpc>
                <a:spcPts val="4899"/>
              </a:lnSpc>
              <a:spcBef>
                <a:spcPct val="0"/>
              </a:spcBef>
            </a:pPr>
            <a:r>
              <a:rPr lang="en-US" sz="3499" dirty="0">
                <a:solidFill>
                  <a:srgbClr val="FFFFFF"/>
                </a:solidFill>
                <a:latin typeface="Open Sans"/>
              </a:rPr>
              <a:t>Liên </a:t>
            </a:r>
            <a:r>
              <a:rPr lang="en-US" sz="3499" dirty="0" err="1">
                <a:solidFill>
                  <a:srgbClr val="FFFFFF"/>
                </a:solidFill>
                <a:latin typeface="Open Sans"/>
              </a:rPr>
              <a:t>hệ</a:t>
            </a:r>
            <a:endParaRPr lang="en-US" sz="3499" dirty="0">
              <a:solidFill>
                <a:srgbClr val="FFFFFF"/>
              </a:solidFill>
              <a:latin typeface="Open Sans"/>
            </a:endParaRPr>
          </a:p>
        </p:txBody>
      </p:sp>
      <p:sp>
        <p:nvSpPr>
          <p:cNvPr id="68" name="TextBox 68"/>
          <p:cNvSpPr txBox="1"/>
          <p:nvPr/>
        </p:nvSpPr>
        <p:spPr>
          <a:xfrm>
            <a:off x="11071986" y="7772913"/>
            <a:ext cx="2791728" cy="587376"/>
          </a:xfrm>
          <a:prstGeom prst="rect">
            <a:avLst/>
          </a:prstGeom>
        </p:spPr>
        <p:txBody>
          <a:bodyPr wrap="square" lIns="0" tIns="0" rIns="0" bIns="0" rtlCol="0" anchor="t">
            <a:spAutoFit/>
          </a:bodyPr>
          <a:lstStyle/>
          <a:p>
            <a:pPr algn="ctr">
              <a:lnSpc>
                <a:spcPts val="4899"/>
              </a:lnSpc>
              <a:spcBef>
                <a:spcPct val="0"/>
              </a:spcBef>
            </a:pPr>
            <a:r>
              <a:rPr lang="en-US" sz="3499" dirty="0" err="1">
                <a:solidFill>
                  <a:srgbClr val="FFFFFF"/>
                </a:solidFill>
                <a:latin typeface="Open Sans"/>
              </a:rPr>
              <a:t>Giỏ</a:t>
            </a:r>
            <a:r>
              <a:rPr lang="en-US" sz="3499" dirty="0">
                <a:solidFill>
                  <a:srgbClr val="FFFFFF"/>
                </a:solidFill>
                <a:latin typeface="Open Sans"/>
              </a:rPr>
              <a:t> </a:t>
            </a:r>
            <a:r>
              <a:rPr lang="en-US" sz="3499" dirty="0" err="1">
                <a:solidFill>
                  <a:srgbClr val="FFFFFF"/>
                </a:solidFill>
                <a:latin typeface="Open Sans"/>
              </a:rPr>
              <a:t>hàng</a:t>
            </a:r>
            <a:endParaRPr lang="en-US" sz="3499" dirty="0">
              <a:solidFill>
                <a:srgbClr val="FFFFFF"/>
              </a:solidFill>
              <a:latin typeface="Open Sans"/>
            </a:endParaRPr>
          </a:p>
        </p:txBody>
      </p:sp>
      <p:sp>
        <p:nvSpPr>
          <p:cNvPr id="69" name="TextBox 69"/>
          <p:cNvSpPr txBox="1"/>
          <p:nvPr/>
        </p:nvSpPr>
        <p:spPr>
          <a:xfrm>
            <a:off x="11108795" y="8942892"/>
            <a:ext cx="4569198" cy="587376"/>
          </a:xfrm>
          <a:prstGeom prst="rect">
            <a:avLst/>
          </a:prstGeom>
        </p:spPr>
        <p:txBody>
          <a:bodyPr wrap="square" lIns="0" tIns="0" rIns="0" bIns="0" rtlCol="0" anchor="t">
            <a:spAutoFit/>
          </a:bodyPr>
          <a:lstStyle/>
          <a:p>
            <a:pPr algn="ctr">
              <a:lnSpc>
                <a:spcPts val="4899"/>
              </a:lnSpc>
              <a:spcBef>
                <a:spcPct val="0"/>
              </a:spcBef>
            </a:pPr>
            <a:r>
              <a:rPr lang="en-US" sz="3499" dirty="0" err="1">
                <a:solidFill>
                  <a:srgbClr val="FFFFFF"/>
                </a:solidFill>
                <a:latin typeface="Open Sans"/>
              </a:rPr>
              <a:t>Đăng</a:t>
            </a:r>
            <a:r>
              <a:rPr lang="en-US" sz="3499" dirty="0">
                <a:solidFill>
                  <a:srgbClr val="FFFFFF"/>
                </a:solidFill>
                <a:latin typeface="Open Sans"/>
              </a:rPr>
              <a:t> </a:t>
            </a:r>
            <a:r>
              <a:rPr lang="en-US" sz="3499" dirty="0" err="1">
                <a:solidFill>
                  <a:srgbClr val="FFFFFF"/>
                </a:solidFill>
                <a:latin typeface="Open Sans"/>
              </a:rPr>
              <a:t>nhập</a:t>
            </a:r>
            <a:r>
              <a:rPr lang="en-US" sz="3499" dirty="0">
                <a:solidFill>
                  <a:srgbClr val="FFFFFF"/>
                </a:solidFill>
                <a:latin typeface="Open Sans"/>
              </a:rPr>
              <a:t>/</a:t>
            </a:r>
            <a:r>
              <a:rPr lang="en-US" sz="3499" dirty="0" err="1">
                <a:solidFill>
                  <a:srgbClr val="FFFFFF"/>
                </a:solidFill>
                <a:latin typeface="Open Sans"/>
              </a:rPr>
              <a:t>Đăng</a:t>
            </a:r>
            <a:r>
              <a:rPr lang="en-US" sz="3499" dirty="0">
                <a:solidFill>
                  <a:srgbClr val="FFFFFF"/>
                </a:solidFill>
                <a:latin typeface="Open Sans"/>
              </a:rPr>
              <a:t> </a:t>
            </a:r>
            <a:r>
              <a:rPr lang="en-US" sz="3499" dirty="0" err="1">
                <a:solidFill>
                  <a:srgbClr val="FFFFFF"/>
                </a:solidFill>
                <a:latin typeface="Open Sans"/>
              </a:rPr>
              <a:t>kí</a:t>
            </a:r>
            <a:endParaRPr lang="en-US" sz="3499" dirty="0">
              <a:solidFill>
                <a:srgbClr val="FFFFFF"/>
              </a:solidFill>
              <a:latin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981444" cy="10470697"/>
          </a:xfrm>
          <a:custGeom>
            <a:avLst/>
            <a:gdLst/>
            <a:ahLst/>
            <a:cxnLst/>
            <a:rect l="l" t="t" r="r" b="b"/>
            <a:pathLst>
              <a:path w="8981444" h="10470697">
                <a:moveTo>
                  <a:pt x="0" y="0"/>
                </a:moveTo>
                <a:lnTo>
                  <a:pt x="8981444" y="0"/>
                </a:lnTo>
                <a:lnTo>
                  <a:pt x="8981444" y="10470697"/>
                </a:lnTo>
                <a:lnTo>
                  <a:pt x="0" y="10470697"/>
                </a:lnTo>
                <a:lnTo>
                  <a:pt x="0" y="0"/>
                </a:lnTo>
                <a:close/>
              </a:path>
            </a:pathLst>
          </a:custGeom>
          <a:blipFill>
            <a:blip r:embed="rId2"/>
            <a:stretch>
              <a:fillRect l="-8290" r="-8290"/>
            </a:stretch>
          </a:blipFill>
        </p:spPr>
        <p:txBody>
          <a:bodyPr/>
          <a:lstStyle/>
          <a:p>
            <a:endParaRPr lang="en-US"/>
          </a:p>
        </p:txBody>
      </p:sp>
      <p:sp>
        <p:nvSpPr>
          <p:cNvPr id="3" name="Freeform 3"/>
          <p:cNvSpPr/>
          <p:nvPr/>
        </p:nvSpPr>
        <p:spPr>
          <a:xfrm>
            <a:off x="15193517" y="9100846"/>
            <a:ext cx="2910786" cy="1539078"/>
          </a:xfrm>
          <a:custGeom>
            <a:avLst/>
            <a:gdLst/>
            <a:ahLst/>
            <a:cxnLst/>
            <a:rect l="l" t="t" r="r" b="b"/>
            <a:pathLst>
              <a:path w="2910786" h="1539078">
                <a:moveTo>
                  <a:pt x="0" y="0"/>
                </a:moveTo>
                <a:lnTo>
                  <a:pt x="2910786" y="0"/>
                </a:lnTo>
                <a:lnTo>
                  <a:pt x="2910786" y="1539078"/>
                </a:lnTo>
                <a:lnTo>
                  <a:pt x="0" y="1539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534396" y="213997"/>
            <a:ext cx="8270311" cy="1467481"/>
          </a:xfrm>
          <a:prstGeom prst="rect">
            <a:avLst/>
          </a:prstGeom>
        </p:spPr>
        <p:txBody>
          <a:bodyPr lIns="0" tIns="0" rIns="0" bIns="0" rtlCol="0" anchor="t">
            <a:spAutoFit/>
          </a:bodyPr>
          <a:lstStyle/>
          <a:p>
            <a:pPr>
              <a:lnSpc>
                <a:spcPts val="12040"/>
              </a:lnSpc>
              <a:spcBef>
                <a:spcPct val="0"/>
              </a:spcBef>
            </a:pPr>
            <a:r>
              <a:rPr lang="en-US" sz="8600">
                <a:solidFill>
                  <a:srgbClr val="000000"/>
                </a:solidFill>
                <a:latin typeface="Open Sans Extra Bold"/>
              </a:rPr>
              <a:t>ƯU ĐIỂM</a:t>
            </a:r>
          </a:p>
        </p:txBody>
      </p:sp>
      <p:sp>
        <p:nvSpPr>
          <p:cNvPr id="5" name="TextBox 5"/>
          <p:cNvSpPr txBox="1"/>
          <p:nvPr/>
        </p:nvSpPr>
        <p:spPr>
          <a:xfrm>
            <a:off x="9405972" y="1952624"/>
            <a:ext cx="7853328" cy="7305676"/>
          </a:xfrm>
          <a:prstGeom prst="rect">
            <a:avLst/>
          </a:prstGeom>
        </p:spPr>
        <p:txBody>
          <a:bodyPr lIns="0" tIns="0" rIns="0" bIns="0" rtlCol="0" anchor="t">
            <a:spAutoFit/>
          </a:bodyPr>
          <a:lstStyle/>
          <a:p>
            <a:pPr marL="647694" lvl="1" indent="-323847" algn="just">
              <a:lnSpc>
                <a:spcPts val="4199"/>
              </a:lnSpc>
              <a:buFont typeface="Arial"/>
              <a:buChar char="•"/>
            </a:pPr>
            <a:r>
              <a:rPr lang="en-US" sz="2999">
                <a:solidFill>
                  <a:srgbClr val="000000"/>
                </a:solidFill>
                <a:latin typeface="Open Sans"/>
              </a:rPr>
              <a:t>Màu sắc nổi bật, dễ nhìn.</a:t>
            </a:r>
          </a:p>
          <a:p>
            <a:pPr marL="647694" lvl="1" indent="-323847" algn="just">
              <a:lnSpc>
                <a:spcPts val="4199"/>
              </a:lnSpc>
              <a:buFont typeface="Arial"/>
              <a:buChar char="•"/>
            </a:pPr>
            <a:r>
              <a:rPr lang="en-US" sz="2999">
                <a:solidFill>
                  <a:srgbClr val="000000"/>
                </a:solidFill>
                <a:latin typeface="Open Sans"/>
              </a:rPr>
              <a:t>Giao diện dễ sử dụng.</a:t>
            </a:r>
          </a:p>
          <a:p>
            <a:pPr marL="647694" lvl="1" indent="-323847" algn="just">
              <a:lnSpc>
                <a:spcPts val="4199"/>
              </a:lnSpc>
              <a:buFont typeface="Arial"/>
              <a:buChar char="•"/>
            </a:pPr>
            <a:r>
              <a:rPr lang="en-US" sz="2999">
                <a:solidFill>
                  <a:srgbClr val="000000"/>
                </a:solidFill>
                <a:latin typeface="Open Sans"/>
              </a:rPr>
              <a:t>Cung cấp đầy đủ các thông tin về cửa hàng như giới thiệu, liên hệ, đội ngũ của 2TM Books.</a:t>
            </a:r>
          </a:p>
          <a:p>
            <a:pPr marL="647694" lvl="1" indent="-323847" algn="just">
              <a:lnSpc>
                <a:spcPts val="4199"/>
              </a:lnSpc>
              <a:buFont typeface="Arial"/>
              <a:buChar char="•"/>
            </a:pPr>
            <a:r>
              <a:rPr lang="en-US" sz="2999">
                <a:solidFill>
                  <a:srgbClr val="000000"/>
                </a:solidFill>
                <a:latin typeface="Open Sans"/>
              </a:rPr>
              <a:t>Có phần flash sale cung cấp cho khách hàng những cuốn sách đang được ưu đãi.</a:t>
            </a:r>
          </a:p>
          <a:p>
            <a:pPr marL="647694" lvl="1" indent="-323847" algn="just">
              <a:lnSpc>
                <a:spcPts val="4199"/>
              </a:lnSpc>
              <a:buFont typeface="Arial"/>
              <a:buChar char="•"/>
            </a:pPr>
            <a:r>
              <a:rPr lang="en-US" sz="2999">
                <a:solidFill>
                  <a:srgbClr val="000000"/>
                </a:solidFill>
                <a:latin typeface="Open Sans"/>
              </a:rPr>
              <a:t>Có trang tin tức cung cấp các bài báo hay về sách. </a:t>
            </a:r>
          </a:p>
          <a:p>
            <a:pPr marL="647694" lvl="1" indent="-323847" algn="just">
              <a:lnSpc>
                <a:spcPts val="4199"/>
              </a:lnSpc>
              <a:spcBef>
                <a:spcPct val="0"/>
              </a:spcBef>
              <a:buFont typeface="Arial"/>
              <a:buChar char="•"/>
            </a:pPr>
            <a:r>
              <a:rPr lang="en-US" sz="2999">
                <a:solidFill>
                  <a:srgbClr val="000000"/>
                </a:solidFill>
                <a:latin typeface="Open Sans"/>
              </a:rPr>
              <a:t>Có phần phản hồi từ khách hàng đã mua sản phẩm ở trang sản phẩm, để khách hàng có thể tham khảo và có quyết định mua hàng.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243" y="0"/>
            <a:ext cx="9325576" cy="10287000"/>
          </a:xfrm>
          <a:custGeom>
            <a:avLst/>
            <a:gdLst/>
            <a:ahLst/>
            <a:cxnLst/>
            <a:rect l="l" t="t" r="r" b="b"/>
            <a:pathLst>
              <a:path w="9325576" h="10287000">
                <a:moveTo>
                  <a:pt x="0" y="0"/>
                </a:moveTo>
                <a:lnTo>
                  <a:pt x="9325577" y="0"/>
                </a:lnTo>
                <a:lnTo>
                  <a:pt x="9325577" y="10287000"/>
                </a:lnTo>
                <a:lnTo>
                  <a:pt x="0" y="10287000"/>
                </a:lnTo>
                <a:lnTo>
                  <a:pt x="0" y="0"/>
                </a:lnTo>
                <a:close/>
              </a:path>
            </a:pathLst>
          </a:custGeom>
          <a:blipFill>
            <a:blip r:embed="rId2"/>
            <a:stretch>
              <a:fillRect l="-28570" r="-14638"/>
            </a:stretch>
          </a:blipFill>
        </p:spPr>
        <p:txBody>
          <a:bodyPr/>
          <a:lstStyle/>
          <a:p>
            <a:endParaRPr lang="en-US"/>
          </a:p>
        </p:txBody>
      </p:sp>
      <p:sp>
        <p:nvSpPr>
          <p:cNvPr id="3" name="TextBox 3"/>
          <p:cNvSpPr txBox="1"/>
          <p:nvPr/>
        </p:nvSpPr>
        <p:spPr>
          <a:xfrm>
            <a:off x="9795431" y="498393"/>
            <a:ext cx="8270311" cy="1467481"/>
          </a:xfrm>
          <a:prstGeom prst="rect">
            <a:avLst/>
          </a:prstGeom>
        </p:spPr>
        <p:txBody>
          <a:bodyPr lIns="0" tIns="0" rIns="0" bIns="0" rtlCol="0" anchor="t">
            <a:spAutoFit/>
          </a:bodyPr>
          <a:lstStyle/>
          <a:p>
            <a:pPr>
              <a:lnSpc>
                <a:spcPts val="12040"/>
              </a:lnSpc>
              <a:spcBef>
                <a:spcPct val="0"/>
              </a:spcBef>
            </a:pPr>
            <a:r>
              <a:rPr lang="en-US" sz="8600">
                <a:solidFill>
                  <a:srgbClr val="000000"/>
                </a:solidFill>
                <a:latin typeface="Open Sans Extra Bold"/>
              </a:rPr>
              <a:t>NHƯỢC ĐIỂM</a:t>
            </a:r>
          </a:p>
        </p:txBody>
      </p:sp>
      <p:grpSp>
        <p:nvGrpSpPr>
          <p:cNvPr id="4" name="Group 4"/>
          <p:cNvGrpSpPr/>
          <p:nvPr/>
        </p:nvGrpSpPr>
        <p:grpSpPr>
          <a:xfrm>
            <a:off x="9144000" y="2650333"/>
            <a:ext cx="8364767" cy="4986335"/>
            <a:chOff x="0" y="0"/>
            <a:chExt cx="11153023" cy="6648447"/>
          </a:xfrm>
        </p:grpSpPr>
        <p:sp>
          <p:nvSpPr>
            <p:cNvPr id="5" name="TextBox 5"/>
            <p:cNvSpPr txBox="1"/>
            <p:nvPr/>
          </p:nvSpPr>
          <p:spPr>
            <a:xfrm>
              <a:off x="0" y="-47625"/>
              <a:ext cx="10950739" cy="1343026"/>
            </a:xfrm>
            <a:prstGeom prst="rect">
              <a:avLst/>
            </a:prstGeom>
          </p:spPr>
          <p:txBody>
            <a:bodyPr lIns="0" tIns="0" rIns="0" bIns="0" rtlCol="0" anchor="t">
              <a:spAutoFit/>
            </a:bodyPr>
            <a:lstStyle/>
            <a:p>
              <a:pPr marL="647694" lvl="1" indent="-323847">
                <a:lnSpc>
                  <a:spcPts val="4199"/>
                </a:lnSpc>
                <a:spcBef>
                  <a:spcPct val="0"/>
                </a:spcBef>
                <a:buFont typeface="Arial"/>
                <a:buChar char="•"/>
              </a:pPr>
              <a:r>
                <a:rPr lang="en-US" sz="2999">
                  <a:solidFill>
                    <a:srgbClr val="000000"/>
                  </a:solidFill>
                  <a:latin typeface="Open Sans"/>
                </a:rPr>
                <a:t>Giao diện còn một số điểm cần cải thiện để tối ưu hóa trải nghiệm người dùng</a:t>
              </a:r>
            </a:p>
          </p:txBody>
        </p:sp>
        <p:sp>
          <p:nvSpPr>
            <p:cNvPr id="6" name="TextBox 6"/>
            <p:cNvSpPr txBox="1"/>
            <p:nvPr/>
          </p:nvSpPr>
          <p:spPr>
            <a:xfrm>
              <a:off x="0" y="1799998"/>
              <a:ext cx="10950739" cy="2740026"/>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a:solidFill>
                    <a:srgbClr val="000000"/>
                  </a:solidFill>
                  <a:latin typeface="Open Sans"/>
                </a:rPr>
                <a:t>Có hệ thống tìm kiếm thông minh, tuy nhiên, khả năng gợi ý và đề xuất sách dựa trên sở thích của người dùng có thể chưa thực sự hiệu quả.</a:t>
              </a:r>
            </a:p>
          </p:txBody>
        </p:sp>
        <p:sp>
          <p:nvSpPr>
            <p:cNvPr id="7" name="TextBox 7"/>
            <p:cNvSpPr txBox="1"/>
            <p:nvPr/>
          </p:nvSpPr>
          <p:spPr>
            <a:xfrm>
              <a:off x="28123" y="4860920"/>
              <a:ext cx="11124900" cy="644526"/>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a:solidFill>
                    <a:srgbClr val="000000"/>
                  </a:solidFill>
                  <a:latin typeface="Open Sans"/>
                </a:rPr>
                <a:t>Chưa có trang admin, user.</a:t>
              </a:r>
            </a:p>
          </p:txBody>
        </p:sp>
        <p:sp>
          <p:nvSpPr>
            <p:cNvPr id="8" name="TextBox 8"/>
            <p:cNvSpPr txBox="1"/>
            <p:nvPr/>
          </p:nvSpPr>
          <p:spPr>
            <a:xfrm>
              <a:off x="28123" y="6003921"/>
              <a:ext cx="11124900" cy="644526"/>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a:solidFill>
                    <a:srgbClr val="000000"/>
                  </a:solidFill>
                  <a:latin typeface="Open Sans"/>
                </a:rPr>
                <a:t>Các chức năng còn hạn chế.</a:t>
              </a:r>
            </a:p>
          </p:txBody>
        </p:sp>
      </p:grpSp>
      <p:sp>
        <p:nvSpPr>
          <p:cNvPr id="9" name="Freeform 9"/>
          <p:cNvSpPr/>
          <p:nvPr/>
        </p:nvSpPr>
        <p:spPr>
          <a:xfrm>
            <a:off x="14989929" y="7485296"/>
            <a:ext cx="3075813" cy="4114800"/>
          </a:xfrm>
          <a:custGeom>
            <a:avLst/>
            <a:gdLst/>
            <a:ahLst/>
            <a:cxnLst/>
            <a:rect l="l" t="t" r="r" b="b"/>
            <a:pathLst>
              <a:path w="3075813" h="4114800">
                <a:moveTo>
                  <a:pt x="0" y="0"/>
                </a:moveTo>
                <a:lnTo>
                  <a:pt x="3075813" y="0"/>
                </a:lnTo>
                <a:lnTo>
                  <a:pt x="30758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681478"/>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607692" y="1912994"/>
            <a:ext cx="7651608" cy="8084845"/>
          </a:xfrm>
          <a:prstGeom prst="rect">
            <a:avLst/>
          </a:prstGeom>
        </p:spPr>
        <p:txBody>
          <a:bodyPr lIns="0" tIns="0" rIns="0" bIns="0" rtlCol="0" anchor="t">
            <a:spAutoFit/>
          </a:bodyPr>
          <a:lstStyle/>
          <a:p>
            <a:pPr marL="582719" lvl="1" indent="-291360">
              <a:lnSpc>
                <a:spcPts val="3778"/>
              </a:lnSpc>
              <a:buFont typeface="Arial"/>
              <a:buChar char="•"/>
            </a:pPr>
            <a:r>
              <a:rPr lang="en-US" sz="2699">
                <a:solidFill>
                  <a:srgbClr val="000000"/>
                </a:solidFill>
                <a:latin typeface="Open Sans"/>
              </a:rPr>
              <a:t>Cải thiện giao diện trang web để nâng cao trải nghiệm mua sắm của khách hàng.</a:t>
            </a:r>
          </a:p>
          <a:p>
            <a:pPr marL="582719" lvl="1" indent="-291360">
              <a:lnSpc>
                <a:spcPts val="3778"/>
              </a:lnSpc>
              <a:buFont typeface="Arial"/>
              <a:buChar char="•"/>
            </a:pPr>
            <a:r>
              <a:rPr lang="en-US" sz="2699">
                <a:solidFill>
                  <a:srgbClr val="000000"/>
                </a:solidFill>
                <a:latin typeface="Open Sans"/>
              </a:rPr>
              <a:t>Thêm trang admin/user.</a:t>
            </a:r>
          </a:p>
          <a:p>
            <a:pPr marL="582719" lvl="1" indent="-291360">
              <a:lnSpc>
                <a:spcPts val="3778"/>
              </a:lnSpc>
              <a:buFont typeface="Arial"/>
              <a:buChar char="•"/>
            </a:pPr>
            <a:r>
              <a:rPr lang="en-US" sz="2699">
                <a:solidFill>
                  <a:srgbClr val="000000"/>
                </a:solidFill>
                <a:latin typeface="Open Sans"/>
              </a:rPr>
              <a:t>Thêm chức năng tìm kiếm nâng cao khi khách hàng tìm kiếm sách theo thể loại, giá,...</a:t>
            </a:r>
          </a:p>
          <a:p>
            <a:pPr marL="582719" lvl="1" indent="-291360">
              <a:lnSpc>
                <a:spcPts val="3778"/>
              </a:lnSpc>
              <a:buFont typeface="Arial"/>
              <a:buChar char="•"/>
            </a:pPr>
            <a:r>
              <a:rPr lang="en-US" sz="2699">
                <a:solidFill>
                  <a:srgbClr val="000000"/>
                </a:solidFill>
                <a:latin typeface="Open Sans"/>
              </a:rPr>
              <a:t>Tạo ra một cộng đồng trực tuyến cho phép khách hàng thảo luận về sách và chia sẻ sở thích đọc sách của họ.</a:t>
            </a:r>
          </a:p>
          <a:p>
            <a:pPr marL="582719" lvl="1" indent="-291360">
              <a:lnSpc>
                <a:spcPts val="3778"/>
              </a:lnSpc>
              <a:buFont typeface="Arial"/>
              <a:buChar char="•"/>
            </a:pPr>
            <a:r>
              <a:rPr lang="en-US" sz="2699">
                <a:solidFill>
                  <a:srgbClr val="000000"/>
                </a:solidFill>
                <a:latin typeface="Open Sans"/>
              </a:rPr>
              <a:t>Cung cấp thêm sách điện tử và sách audio.</a:t>
            </a:r>
          </a:p>
          <a:p>
            <a:pPr marL="582719" lvl="1" indent="-291360">
              <a:lnSpc>
                <a:spcPts val="3778"/>
              </a:lnSpc>
              <a:buFont typeface="Arial"/>
              <a:buChar char="•"/>
            </a:pPr>
            <a:r>
              <a:rPr lang="en-US" sz="2699">
                <a:solidFill>
                  <a:srgbClr val="000000"/>
                </a:solidFill>
                <a:latin typeface="Open Sans"/>
              </a:rPr>
              <a:t>Cho phép khách hàng có thể ấn vào nút mua ngay để trực tiếp mua hàng mà không cần phải qua giỏ hàng.</a:t>
            </a:r>
          </a:p>
          <a:p>
            <a:pPr marL="582719" lvl="1" indent="-291360">
              <a:lnSpc>
                <a:spcPts val="3778"/>
              </a:lnSpc>
              <a:buFont typeface="Arial"/>
              <a:buChar char="•"/>
            </a:pPr>
            <a:r>
              <a:rPr lang="en-US" sz="2699">
                <a:solidFill>
                  <a:srgbClr val="000000"/>
                </a:solidFill>
                <a:latin typeface="Open Sans"/>
              </a:rPr>
              <a:t>Cho phép người dùng theo dõi tình trạng đơn hàng sau khi đã đặt hàng.</a:t>
            </a:r>
          </a:p>
          <a:p>
            <a:pPr marL="582719" lvl="1" indent="-291360">
              <a:lnSpc>
                <a:spcPts val="3778"/>
              </a:lnSpc>
              <a:spcBef>
                <a:spcPct val="0"/>
              </a:spcBef>
              <a:buFont typeface="Arial"/>
              <a:buChar char="•"/>
            </a:pPr>
            <a:r>
              <a:rPr lang="en-US" sz="2699">
                <a:solidFill>
                  <a:srgbClr val="000000"/>
                </a:solidFill>
                <a:latin typeface="Open Sans"/>
              </a:rPr>
              <a:t>Cho phép người dùng đánh giá, nhận xét về sách sau khi đã mua hàng.</a:t>
            </a:r>
          </a:p>
        </p:txBody>
      </p:sp>
      <p:sp>
        <p:nvSpPr>
          <p:cNvPr id="4" name="TextBox 4"/>
          <p:cNvSpPr txBox="1"/>
          <p:nvPr/>
        </p:nvSpPr>
        <p:spPr>
          <a:xfrm>
            <a:off x="2506897" y="56543"/>
            <a:ext cx="13799054" cy="1467481"/>
          </a:xfrm>
          <a:prstGeom prst="rect">
            <a:avLst/>
          </a:prstGeom>
        </p:spPr>
        <p:txBody>
          <a:bodyPr lIns="0" tIns="0" rIns="0" bIns="0" rtlCol="0" anchor="t">
            <a:spAutoFit/>
          </a:bodyPr>
          <a:lstStyle/>
          <a:p>
            <a:pPr>
              <a:lnSpc>
                <a:spcPts val="12040"/>
              </a:lnSpc>
              <a:spcBef>
                <a:spcPct val="0"/>
              </a:spcBef>
            </a:pPr>
            <a:r>
              <a:rPr lang="en-US" sz="8600">
                <a:solidFill>
                  <a:srgbClr val="000000"/>
                </a:solidFill>
                <a:latin typeface="Open Sans Extra Bold"/>
              </a:rPr>
              <a:t>HƯỚNG PHÁT TRIỂN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338029" y="6677744"/>
            <a:ext cx="14361809" cy="0"/>
          </a:xfrm>
          <a:prstGeom prst="line">
            <a:avLst/>
          </a:prstGeom>
          <a:ln w="28575" cap="flat">
            <a:solidFill>
              <a:srgbClr val="CBCBCB"/>
            </a:solidFill>
            <a:prstDash val="solid"/>
            <a:headEnd type="none" w="sm" len="sm"/>
            <a:tailEnd type="none" w="sm" len="sm"/>
          </a:ln>
        </p:spPr>
        <p:txBody>
          <a:bodyPr/>
          <a:lstStyle/>
          <a:p>
            <a:endParaRPr lang="en-US"/>
          </a:p>
        </p:txBody>
      </p:sp>
      <p:sp>
        <p:nvSpPr>
          <p:cNvPr id="3" name="AutoShape 3"/>
          <p:cNvSpPr/>
          <p:nvPr/>
        </p:nvSpPr>
        <p:spPr>
          <a:xfrm flipV="1">
            <a:off x="3402738" y="7217638"/>
            <a:ext cx="14359442" cy="14197"/>
          </a:xfrm>
          <a:prstGeom prst="line">
            <a:avLst/>
          </a:prstGeom>
          <a:ln w="28575" cap="flat">
            <a:solidFill>
              <a:srgbClr val="CBCBCB"/>
            </a:solidFill>
            <a:prstDash val="solid"/>
            <a:headEnd type="none" w="sm" len="sm"/>
            <a:tailEnd type="none" w="sm" len="sm"/>
          </a:ln>
        </p:spPr>
        <p:txBody>
          <a:bodyPr/>
          <a:lstStyle/>
          <a:p>
            <a:endParaRPr lang="en-US"/>
          </a:p>
        </p:txBody>
      </p:sp>
      <p:sp>
        <p:nvSpPr>
          <p:cNvPr id="4" name="AutoShape 4"/>
          <p:cNvSpPr/>
          <p:nvPr/>
        </p:nvSpPr>
        <p:spPr>
          <a:xfrm flipV="1">
            <a:off x="3458652" y="8249724"/>
            <a:ext cx="14359442" cy="14197"/>
          </a:xfrm>
          <a:prstGeom prst="line">
            <a:avLst/>
          </a:prstGeom>
          <a:ln w="28575" cap="flat">
            <a:solidFill>
              <a:srgbClr val="CBCBCB"/>
            </a:solidFill>
            <a:prstDash val="solid"/>
            <a:headEnd type="none" w="sm" len="sm"/>
            <a:tailEnd type="none" w="sm" len="sm"/>
          </a:ln>
        </p:spPr>
        <p:txBody>
          <a:bodyPr/>
          <a:lstStyle/>
          <a:p>
            <a:endParaRPr lang="en-US"/>
          </a:p>
        </p:txBody>
      </p:sp>
      <p:sp>
        <p:nvSpPr>
          <p:cNvPr id="5" name="AutoShape 5"/>
          <p:cNvSpPr/>
          <p:nvPr/>
        </p:nvSpPr>
        <p:spPr>
          <a:xfrm flipV="1">
            <a:off x="3461005" y="7732960"/>
            <a:ext cx="14359442" cy="14197"/>
          </a:xfrm>
          <a:prstGeom prst="line">
            <a:avLst/>
          </a:prstGeom>
          <a:ln w="28575" cap="flat">
            <a:solidFill>
              <a:srgbClr val="CBCBCB"/>
            </a:solidFill>
            <a:prstDash val="solid"/>
            <a:headEnd type="none" w="sm" len="sm"/>
            <a:tailEnd type="none" w="sm" len="sm"/>
          </a:ln>
        </p:spPr>
        <p:txBody>
          <a:bodyPr/>
          <a:lstStyle/>
          <a:p>
            <a:endParaRPr lang="en-US"/>
          </a:p>
        </p:txBody>
      </p:sp>
      <p:sp>
        <p:nvSpPr>
          <p:cNvPr id="6" name="AutoShape 6"/>
          <p:cNvSpPr/>
          <p:nvPr/>
        </p:nvSpPr>
        <p:spPr>
          <a:xfrm>
            <a:off x="3380581" y="6066504"/>
            <a:ext cx="14361809" cy="0"/>
          </a:xfrm>
          <a:prstGeom prst="line">
            <a:avLst/>
          </a:prstGeom>
          <a:ln w="28575" cap="flat">
            <a:solidFill>
              <a:srgbClr val="CBCBCB"/>
            </a:solidFill>
            <a:prstDash val="solid"/>
            <a:headEnd type="none" w="sm" len="sm"/>
            <a:tailEnd type="none" w="sm" len="sm"/>
          </a:ln>
        </p:spPr>
        <p:txBody>
          <a:bodyPr/>
          <a:lstStyle/>
          <a:p>
            <a:endParaRPr lang="en-US"/>
          </a:p>
        </p:txBody>
      </p:sp>
      <p:sp>
        <p:nvSpPr>
          <p:cNvPr id="7" name="AutoShape 7"/>
          <p:cNvSpPr/>
          <p:nvPr/>
        </p:nvSpPr>
        <p:spPr>
          <a:xfrm>
            <a:off x="3420780" y="3849419"/>
            <a:ext cx="14361809" cy="0"/>
          </a:xfrm>
          <a:prstGeom prst="line">
            <a:avLst/>
          </a:prstGeom>
          <a:ln w="28575" cap="flat">
            <a:solidFill>
              <a:srgbClr val="CBCBCB"/>
            </a:solidFill>
            <a:prstDash val="solid"/>
            <a:headEnd type="none" w="sm" len="sm"/>
            <a:tailEnd type="none" w="sm" len="sm"/>
          </a:ln>
        </p:spPr>
        <p:txBody>
          <a:bodyPr/>
          <a:lstStyle/>
          <a:p>
            <a:endParaRPr lang="en-US"/>
          </a:p>
        </p:txBody>
      </p:sp>
      <p:sp>
        <p:nvSpPr>
          <p:cNvPr id="8" name="AutoShape 8"/>
          <p:cNvSpPr/>
          <p:nvPr/>
        </p:nvSpPr>
        <p:spPr>
          <a:xfrm flipV="1">
            <a:off x="3340395" y="4347084"/>
            <a:ext cx="14359442" cy="14197"/>
          </a:xfrm>
          <a:prstGeom prst="line">
            <a:avLst/>
          </a:prstGeom>
          <a:ln w="28575" cap="flat">
            <a:solidFill>
              <a:srgbClr val="CBCBCB"/>
            </a:solidFill>
            <a:prstDash val="solid"/>
            <a:headEnd type="none" w="sm" len="sm"/>
            <a:tailEnd type="none" w="sm" len="sm"/>
          </a:ln>
        </p:spPr>
        <p:txBody>
          <a:bodyPr/>
          <a:lstStyle/>
          <a:p>
            <a:endParaRPr lang="en-US"/>
          </a:p>
        </p:txBody>
      </p:sp>
      <p:sp>
        <p:nvSpPr>
          <p:cNvPr id="9" name="AutoShape 9"/>
          <p:cNvSpPr/>
          <p:nvPr/>
        </p:nvSpPr>
        <p:spPr>
          <a:xfrm flipV="1">
            <a:off x="3420794" y="4908364"/>
            <a:ext cx="14359442" cy="14197"/>
          </a:xfrm>
          <a:prstGeom prst="line">
            <a:avLst/>
          </a:prstGeom>
          <a:ln w="28575" cap="flat">
            <a:solidFill>
              <a:srgbClr val="CBCBCB"/>
            </a:solidFill>
            <a:prstDash val="solid"/>
            <a:headEnd type="none" w="sm" len="sm"/>
            <a:tailEnd type="none" w="sm" len="sm"/>
          </a:ln>
        </p:spPr>
        <p:txBody>
          <a:bodyPr/>
          <a:lstStyle/>
          <a:p>
            <a:endParaRPr lang="en-US"/>
          </a:p>
        </p:txBody>
      </p:sp>
      <p:sp>
        <p:nvSpPr>
          <p:cNvPr id="10" name="TextBox 10"/>
          <p:cNvSpPr txBox="1"/>
          <p:nvPr/>
        </p:nvSpPr>
        <p:spPr>
          <a:xfrm>
            <a:off x="4291463" y="2585816"/>
            <a:ext cx="2357633" cy="474429"/>
          </a:xfrm>
          <a:prstGeom prst="rect">
            <a:avLst/>
          </a:prstGeom>
        </p:spPr>
        <p:txBody>
          <a:bodyPr lIns="0" tIns="0" rIns="0" bIns="0" rtlCol="0" anchor="t">
            <a:spAutoFit/>
          </a:bodyPr>
          <a:lstStyle/>
          <a:p>
            <a:pPr marL="0" lvl="0" indent="0" algn="l">
              <a:lnSpc>
                <a:spcPts val="3656"/>
              </a:lnSpc>
              <a:spcBef>
                <a:spcPct val="0"/>
              </a:spcBef>
            </a:pPr>
            <a:r>
              <a:rPr lang="en-US" sz="3179">
                <a:solidFill>
                  <a:srgbClr val="FFFFFF"/>
                </a:solidFill>
                <a:latin typeface="Fira Sans Semi-Bold"/>
              </a:rPr>
              <a:t>T</a:t>
            </a:r>
          </a:p>
        </p:txBody>
      </p:sp>
      <p:sp>
        <p:nvSpPr>
          <p:cNvPr id="11" name="TextBox 11"/>
          <p:cNvSpPr txBox="1"/>
          <p:nvPr/>
        </p:nvSpPr>
        <p:spPr>
          <a:xfrm>
            <a:off x="13589901" y="2599021"/>
            <a:ext cx="2357633" cy="474429"/>
          </a:xfrm>
          <a:prstGeom prst="rect">
            <a:avLst/>
          </a:prstGeom>
        </p:spPr>
        <p:txBody>
          <a:bodyPr lIns="0" tIns="0" rIns="0" bIns="0" rtlCol="0" anchor="t">
            <a:spAutoFit/>
          </a:bodyPr>
          <a:lstStyle/>
          <a:p>
            <a:pPr marL="0" lvl="0" indent="0" algn="l">
              <a:lnSpc>
                <a:spcPts val="3656"/>
              </a:lnSpc>
              <a:spcBef>
                <a:spcPct val="0"/>
              </a:spcBef>
            </a:pPr>
            <a:r>
              <a:rPr lang="en-US" sz="3179" u="none">
                <a:solidFill>
                  <a:srgbClr val="FFFFFF"/>
                </a:solidFill>
                <a:latin typeface="Fira Sans Semi-Bold"/>
              </a:rPr>
              <a:t>Quý 3</a:t>
            </a:r>
          </a:p>
        </p:txBody>
      </p:sp>
      <p:grpSp>
        <p:nvGrpSpPr>
          <p:cNvPr id="12" name="Group 12"/>
          <p:cNvGrpSpPr/>
          <p:nvPr/>
        </p:nvGrpSpPr>
        <p:grpSpPr>
          <a:xfrm>
            <a:off x="3380581" y="2641100"/>
            <a:ext cx="991843" cy="702511"/>
            <a:chOff x="0" y="0"/>
            <a:chExt cx="932388" cy="660400"/>
          </a:xfrm>
        </p:grpSpPr>
        <p:sp>
          <p:nvSpPr>
            <p:cNvPr id="13" name="Freeform 13"/>
            <p:cNvSpPr/>
            <p:nvPr/>
          </p:nvSpPr>
          <p:spPr>
            <a:xfrm>
              <a:off x="0" y="0"/>
              <a:ext cx="932388" cy="660400"/>
            </a:xfrm>
            <a:custGeom>
              <a:avLst/>
              <a:gdLst/>
              <a:ahLst/>
              <a:cxnLst/>
              <a:rect l="l" t="t" r="r" b="b"/>
              <a:pathLst>
                <a:path w="932388" h="660400">
                  <a:moveTo>
                    <a:pt x="807928" y="660400"/>
                  </a:moveTo>
                  <a:lnTo>
                    <a:pt x="124460" y="660400"/>
                  </a:lnTo>
                  <a:cubicBezTo>
                    <a:pt x="55880" y="660400"/>
                    <a:pt x="0" y="604520"/>
                    <a:pt x="0" y="535940"/>
                  </a:cubicBezTo>
                  <a:lnTo>
                    <a:pt x="0" y="124460"/>
                  </a:lnTo>
                  <a:cubicBezTo>
                    <a:pt x="0" y="55880"/>
                    <a:pt x="55880" y="0"/>
                    <a:pt x="124460" y="0"/>
                  </a:cubicBezTo>
                  <a:lnTo>
                    <a:pt x="807928" y="0"/>
                  </a:lnTo>
                  <a:cubicBezTo>
                    <a:pt x="876508" y="0"/>
                    <a:pt x="932388" y="55880"/>
                    <a:pt x="932388" y="124460"/>
                  </a:cubicBezTo>
                  <a:lnTo>
                    <a:pt x="932388" y="535940"/>
                  </a:lnTo>
                  <a:cubicBezTo>
                    <a:pt x="932388" y="604520"/>
                    <a:pt x="876508" y="660400"/>
                    <a:pt x="807928" y="660400"/>
                  </a:cubicBezTo>
                  <a:close/>
                </a:path>
              </a:pathLst>
            </a:custGeom>
            <a:solidFill>
              <a:srgbClr val="86C7ED"/>
            </a:solidFill>
          </p:spPr>
          <p:txBody>
            <a:bodyPr/>
            <a:lstStyle/>
            <a:p>
              <a:endParaRPr lang="en-US"/>
            </a:p>
          </p:txBody>
        </p:sp>
      </p:grpSp>
      <p:grpSp>
        <p:nvGrpSpPr>
          <p:cNvPr id="14" name="Group 14"/>
          <p:cNvGrpSpPr/>
          <p:nvPr/>
        </p:nvGrpSpPr>
        <p:grpSpPr>
          <a:xfrm>
            <a:off x="4956017" y="2660052"/>
            <a:ext cx="1028526" cy="702511"/>
            <a:chOff x="0" y="0"/>
            <a:chExt cx="966872" cy="660400"/>
          </a:xfrm>
        </p:grpSpPr>
        <p:sp>
          <p:nvSpPr>
            <p:cNvPr id="15" name="Freeform 15"/>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16" name="Group 16"/>
          <p:cNvGrpSpPr/>
          <p:nvPr/>
        </p:nvGrpSpPr>
        <p:grpSpPr>
          <a:xfrm>
            <a:off x="6339965" y="2641100"/>
            <a:ext cx="1028526" cy="702511"/>
            <a:chOff x="0" y="0"/>
            <a:chExt cx="966872" cy="660400"/>
          </a:xfrm>
        </p:grpSpPr>
        <p:sp>
          <p:nvSpPr>
            <p:cNvPr id="17" name="Freeform 17"/>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18" name="Group 18"/>
          <p:cNvGrpSpPr/>
          <p:nvPr/>
        </p:nvGrpSpPr>
        <p:grpSpPr>
          <a:xfrm>
            <a:off x="7813324" y="2641100"/>
            <a:ext cx="1028526" cy="702511"/>
            <a:chOff x="0" y="0"/>
            <a:chExt cx="966872" cy="660400"/>
          </a:xfrm>
        </p:grpSpPr>
        <p:sp>
          <p:nvSpPr>
            <p:cNvPr id="19" name="Freeform 19"/>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20" name="Group 20"/>
          <p:cNvGrpSpPr/>
          <p:nvPr/>
        </p:nvGrpSpPr>
        <p:grpSpPr>
          <a:xfrm>
            <a:off x="9272959" y="2641100"/>
            <a:ext cx="1028526" cy="702511"/>
            <a:chOff x="0" y="0"/>
            <a:chExt cx="966872" cy="660400"/>
          </a:xfrm>
        </p:grpSpPr>
        <p:sp>
          <p:nvSpPr>
            <p:cNvPr id="21" name="Freeform 21"/>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22" name="Group 22"/>
          <p:cNvGrpSpPr/>
          <p:nvPr/>
        </p:nvGrpSpPr>
        <p:grpSpPr>
          <a:xfrm>
            <a:off x="10701613" y="2660052"/>
            <a:ext cx="1028526" cy="702511"/>
            <a:chOff x="0" y="0"/>
            <a:chExt cx="966872" cy="660400"/>
          </a:xfrm>
        </p:grpSpPr>
        <p:sp>
          <p:nvSpPr>
            <p:cNvPr id="23" name="Freeform 23"/>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24" name="Group 24"/>
          <p:cNvGrpSpPr/>
          <p:nvPr/>
        </p:nvGrpSpPr>
        <p:grpSpPr>
          <a:xfrm>
            <a:off x="12174972" y="2660052"/>
            <a:ext cx="1028526" cy="702511"/>
            <a:chOff x="0" y="0"/>
            <a:chExt cx="966872" cy="660400"/>
          </a:xfrm>
        </p:grpSpPr>
        <p:sp>
          <p:nvSpPr>
            <p:cNvPr id="25" name="Freeform 25"/>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26" name="Group 26"/>
          <p:cNvGrpSpPr/>
          <p:nvPr/>
        </p:nvGrpSpPr>
        <p:grpSpPr>
          <a:xfrm>
            <a:off x="13695110" y="2660052"/>
            <a:ext cx="1028526" cy="702511"/>
            <a:chOff x="0" y="0"/>
            <a:chExt cx="966872" cy="660400"/>
          </a:xfrm>
        </p:grpSpPr>
        <p:sp>
          <p:nvSpPr>
            <p:cNvPr id="27" name="Freeform 27"/>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28" name="Group 28"/>
          <p:cNvGrpSpPr/>
          <p:nvPr/>
        </p:nvGrpSpPr>
        <p:grpSpPr>
          <a:xfrm>
            <a:off x="15083289" y="2660052"/>
            <a:ext cx="1028526" cy="702511"/>
            <a:chOff x="0" y="0"/>
            <a:chExt cx="966872" cy="660400"/>
          </a:xfrm>
        </p:grpSpPr>
        <p:sp>
          <p:nvSpPr>
            <p:cNvPr id="29" name="Freeform 29"/>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30" name="Group 30"/>
          <p:cNvGrpSpPr/>
          <p:nvPr/>
        </p:nvGrpSpPr>
        <p:grpSpPr>
          <a:xfrm>
            <a:off x="16386310" y="2641100"/>
            <a:ext cx="1028526" cy="702511"/>
            <a:chOff x="0" y="0"/>
            <a:chExt cx="966872" cy="660400"/>
          </a:xfrm>
        </p:grpSpPr>
        <p:sp>
          <p:nvSpPr>
            <p:cNvPr id="31" name="Freeform 31"/>
            <p:cNvSpPr/>
            <p:nvPr/>
          </p:nvSpPr>
          <p:spPr>
            <a:xfrm>
              <a:off x="0" y="0"/>
              <a:ext cx="966872" cy="660400"/>
            </a:xfrm>
            <a:custGeom>
              <a:avLst/>
              <a:gdLst/>
              <a:ahLst/>
              <a:cxnLst/>
              <a:rect l="l" t="t" r="r" b="b"/>
              <a:pathLst>
                <a:path w="966872" h="660400">
                  <a:moveTo>
                    <a:pt x="842412" y="660400"/>
                  </a:moveTo>
                  <a:lnTo>
                    <a:pt x="124460" y="660400"/>
                  </a:lnTo>
                  <a:cubicBezTo>
                    <a:pt x="55880" y="660400"/>
                    <a:pt x="0" y="604520"/>
                    <a:pt x="0" y="535940"/>
                  </a:cubicBezTo>
                  <a:lnTo>
                    <a:pt x="0" y="124460"/>
                  </a:lnTo>
                  <a:cubicBezTo>
                    <a:pt x="0" y="55880"/>
                    <a:pt x="55880" y="0"/>
                    <a:pt x="124460" y="0"/>
                  </a:cubicBezTo>
                  <a:lnTo>
                    <a:pt x="842412" y="0"/>
                  </a:lnTo>
                  <a:cubicBezTo>
                    <a:pt x="910992" y="0"/>
                    <a:pt x="966872" y="55880"/>
                    <a:pt x="966872" y="124460"/>
                  </a:cubicBezTo>
                  <a:lnTo>
                    <a:pt x="966872" y="535940"/>
                  </a:lnTo>
                  <a:cubicBezTo>
                    <a:pt x="966872" y="604520"/>
                    <a:pt x="910992" y="660400"/>
                    <a:pt x="842412" y="660400"/>
                  </a:cubicBezTo>
                  <a:close/>
                </a:path>
              </a:pathLst>
            </a:custGeom>
            <a:solidFill>
              <a:srgbClr val="86C7ED"/>
            </a:solidFill>
          </p:spPr>
          <p:txBody>
            <a:bodyPr/>
            <a:lstStyle/>
            <a:p>
              <a:endParaRPr lang="en-US"/>
            </a:p>
          </p:txBody>
        </p:sp>
      </p:grpSp>
      <p:grpSp>
        <p:nvGrpSpPr>
          <p:cNvPr id="32" name="Group 32"/>
          <p:cNvGrpSpPr/>
          <p:nvPr/>
        </p:nvGrpSpPr>
        <p:grpSpPr>
          <a:xfrm>
            <a:off x="-24883" y="3285378"/>
            <a:ext cx="2767742" cy="463578"/>
            <a:chOff x="0" y="0"/>
            <a:chExt cx="7643388" cy="1280216"/>
          </a:xfrm>
        </p:grpSpPr>
        <p:sp>
          <p:nvSpPr>
            <p:cNvPr id="33" name="Freeform 33"/>
            <p:cNvSpPr/>
            <p:nvPr/>
          </p:nvSpPr>
          <p:spPr>
            <a:xfrm>
              <a:off x="0" y="0"/>
              <a:ext cx="7643388" cy="1280216"/>
            </a:xfrm>
            <a:custGeom>
              <a:avLst/>
              <a:gdLst/>
              <a:ahLst/>
              <a:cxnLst/>
              <a:rect l="l" t="t" r="r" b="b"/>
              <a:pathLst>
                <a:path w="7643388" h="1280216">
                  <a:moveTo>
                    <a:pt x="7643388" y="640108"/>
                  </a:moveTo>
                  <a:cubicBezTo>
                    <a:pt x="7643388" y="851718"/>
                    <a:pt x="7215016" y="1280216"/>
                    <a:pt x="6686442" y="1280216"/>
                  </a:cubicBezTo>
                  <a:lnTo>
                    <a:pt x="956945" y="1280216"/>
                  </a:lnTo>
                  <a:cubicBezTo>
                    <a:pt x="428371" y="1280216"/>
                    <a:pt x="0" y="851718"/>
                    <a:pt x="0" y="640108"/>
                  </a:cubicBezTo>
                  <a:cubicBezTo>
                    <a:pt x="0" y="428371"/>
                    <a:pt x="428371" y="0"/>
                    <a:pt x="956945" y="0"/>
                  </a:cubicBezTo>
                  <a:lnTo>
                    <a:pt x="6686442" y="0"/>
                  </a:lnTo>
                  <a:cubicBezTo>
                    <a:pt x="7214890" y="0"/>
                    <a:pt x="7643388" y="428371"/>
                    <a:pt x="7643388" y="640108"/>
                  </a:cubicBezTo>
                  <a:close/>
                </a:path>
              </a:pathLst>
            </a:custGeom>
            <a:solidFill>
              <a:srgbClr val="B5838D"/>
            </a:solidFill>
          </p:spPr>
          <p:txBody>
            <a:bodyPr/>
            <a:lstStyle/>
            <a:p>
              <a:endParaRPr lang="en-US"/>
            </a:p>
          </p:txBody>
        </p:sp>
      </p:grpSp>
      <p:grpSp>
        <p:nvGrpSpPr>
          <p:cNvPr id="34" name="Group 34"/>
          <p:cNvGrpSpPr/>
          <p:nvPr/>
        </p:nvGrpSpPr>
        <p:grpSpPr>
          <a:xfrm>
            <a:off x="22440" y="3863707"/>
            <a:ext cx="2720420" cy="469090"/>
            <a:chOff x="0" y="0"/>
            <a:chExt cx="7424424" cy="1280216"/>
          </a:xfrm>
        </p:grpSpPr>
        <p:sp>
          <p:nvSpPr>
            <p:cNvPr id="35" name="Freeform 35"/>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EEA18E"/>
            </a:solidFill>
          </p:spPr>
          <p:txBody>
            <a:bodyPr/>
            <a:lstStyle/>
            <a:p>
              <a:endParaRPr lang="en-US"/>
            </a:p>
          </p:txBody>
        </p:sp>
      </p:grpSp>
      <p:grpSp>
        <p:nvGrpSpPr>
          <p:cNvPr id="36" name="Group 36"/>
          <p:cNvGrpSpPr/>
          <p:nvPr/>
        </p:nvGrpSpPr>
        <p:grpSpPr>
          <a:xfrm>
            <a:off x="-2358" y="4446372"/>
            <a:ext cx="2720420" cy="469090"/>
            <a:chOff x="0" y="0"/>
            <a:chExt cx="7424424" cy="1280216"/>
          </a:xfrm>
        </p:grpSpPr>
        <p:sp>
          <p:nvSpPr>
            <p:cNvPr id="37" name="Freeform 37"/>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B5838D"/>
            </a:solidFill>
          </p:spPr>
          <p:txBody>
            <a:bodyPr/>
            <a:lstStyle/>
            <a:p>
              <a:endParaRPr lang="en-US"/>
            </a:p>
          </p:txBody>
        </p:sp>
      </p:grpSp>
      <p:grpSp>
        <p:nvGrpSpPr>
          <p:cNvPr id="38" name="Group 38"/>
          <p:cNvGrpSpPr/>
          <p:nvPr/>
        </p:nvGrpSpPr>
        <p:grpSpPr>
          <a:xfrm>
            <a:off x="22440" y="5029037"/>
            <a:ext cx="2720420" cy="469090"/>
            <a:chOff x="0" y="0"/>
            <a:chExt cx="7424424" cy="1280216"/>
          </a:xfrm>
        </p:grpSpPr>
        <p:sp>
          <p:nvSpPr>
            <p:cNvPr id="39" name="Freeform 39"/>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EEA18E"/>
            </a:solidFill>
          </p:spPr>
          <p:txBody>
            <a:bodyPr/>
            <a:lstStyle/>
            <a:p>
              <a:endParaRPr lang="en-US"/>
            </a:p>
          </p:txBody>
        </p:sp>
      </p:grpSp>
      <p:grpSp>
        <p:nvGrpSpPr>
          <p:cNvPr id="40" name="Group 40"/>
          <p:cNvGrpSpPr/>
          <p:nvPr/>
        </p:nvGrpSpPr>
        <p:grpSpPr>
          <a:xfrm>
            <a:off x="22440" y="5611702"/>
            <a:ext cx="2720420" cy="469090"/>
            <a:chOff x="0" y="0"/>
            <a:chExt cx="7424424" cy="1280216"/>
          </a:xfrm>
        </p:grpSpPr>
        <p:sp>
          <p:nvSpPr>
            <p:cNvPr id="41" name="Freeform 41"/>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B5838D"/>
            </a:solidFill>
          </p:spPr>
          <p:txBody>
            <a:bodyPr/>
            <a:lstStyle/>
            <a:p>
              <a:endParaRPr lang="en-US"/>
            </a:p>
          </p:txBody>
        </p:sp>
      </p:grpSp>
      <p:grpSp>
        <p:nvGrpSpPr>
          <p:cNvPr id="42" name="Group 42"/>
          <p:cNvGrpSpPr/>
          <p:nvPr/>
        </p:nvGrpSpPr>
        <p:grpSpPr>
          <a:xfrm>
            <a:off x="-2358" y="6194367"/>
            <a:ext cx="2720420" cy="469090"/>
            <a:chOff x="0" y="0"/>
            <a:chExt cx="7424424" cy="1280216"/>
          </a:xfrm>
        </p:grpSpPr>
        <p:sp>
          <p:nvSpPr>
            <p:cNvPr id="43" name="Freeform 43"/>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EEA18E"/>
            </a:solidFill>
          </p:spPr>
          <p:txBody>
            <a:bodyPr/>
            <a:lstStyle/>
            <a:p>
              <a:endParaRPr lang="en-US"/>
            </a:p>
          </p:txBody>
        </p:sp>
      </p:grpSp>
      <p:grpSp>
        <p:nvGrpSpPr>
          <p:cNvPr id="44" name="Group 44"/>
          <p:cNvGrpSpPr/>
          <p:nvPr/>
        </p:nvGrpSpPr>
        <p:grpSpPr>
          <a:xfrm>
            <a:off x="22440" y="6777032"/>
            <a:ext cx="2720420" cy="469090"/>
            <a:chOff x="0" y="0"/>
            <a:chExt cx="7424424" cy="1280216"/>
          </a:xfrm>
        </p:grpSpPr>
        <p:sp>
          <p:nvSpPr>
            <p:cNvPr id="45" name="Freeform 45"/>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B5838D"/>
            </a:solidFill>
          </p:spPr>
          <p:txBody>
            <a:bodyPr/>
            <a:lstStyle/>
            <a:p>
              <a:endParaRPr lang="en-US"/>
            </a:p>
          </p:txBody>
        </p:sp>
      </p:grpSp>
      <p:grpSp>
        <p:nvGrpSpPr>
          <p:cNvPr id="46" name="Group 46"/>
          <p:cNvGrpSpPr/>
          <p:nvPr/>
        </p:nvGrpSpPr>
        <p:grpSpPr>
          <a:xfrm>
            <a:off x="22440" y="7359697"/>
            <a:ext cx="2720420" cy="469090"/>
            <a:chOff x="0" y="0"/>
            <a:chExt cx="7424424" cy="1280216"/>
          </a:xfrm>
        </p:grpSpPr>
        <p:sp>
          <p:nvSpPr>
            <p:cNvPr id="47" name="Freeform 47"/>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EEA18E"/>
            </a:solidFill>
          </p:spPr>
          <p:txBody>
            <a:bodyPr/>
            <a:lstStyle/>
            <a:p>
              <a:endParaRPr lang="en-US"/>
            </a:p>
          </p:txBody>
        </p:sp>
      </p:grpSp>
      <p:grpSp>
        <p:nvGrpSpPr>
          <p:cNvPr id="48" name="Group 48"/>
          <p:cNvGrpSpPr/>
          <p:nvPr/>
        </p:nvGrpSpPr>
        <p:grpSpPr>
          <a:xfrm>
            <a:off x="22440" y="7942362"/>
            <a:ext cx="2720420" cy="469090"/>
            <a:chOff x="0" y="0"/>
            <a:chExt cx="7424424" cy="1280216"/>
          </a:xfrm>
        </p:grpSpPr>
        <p:sp>
          <p:nvSpPr>
            <p:cNvPr id="49" name="Freeform 49"/>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B5838D"/>
            </a:solidFill>
          </p:spPr>
          <p:txBody>
            <a:bodyPr/>
            <a:lstStyle/>
            <a:p>
              <a:endParaRPr lang="en-US"/>
            </a:p>
          </p:txBody>
        </p:sp>
      </p:grpSp>
      <p:grpSp>
        <p:nvGrpSpPr>
          <p:cNvPr id="50" name="Group 50"/>
          <p:cNvGrpSpPr/>
          <p:nvPr/>
        </p:nvGrpSpPr>
        <p:grpSpPr>
          <a:xfrm>
            <a:off x="22440" y="8525027"/>
            <a:ext cx="2720420" cy="469090"/>
            <a:chOff x="0" y="0"/>
            <a:chExt cx="7424424" cy="1280216"/>
          </a:xfrm>
        </p:grpSpPr>
        <p:sp>
          <p:nvSpPr>
            <p:cNvPr id="51" name="Freeform 51"/>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EEA18E"/>
            </a:solidFill>
          </p:spPr>
          <p:txBody>
            <a:bodyPr/>
            <a:lstStyle/>
            <a:p>
              <a:endParaRPr lang="en-US"/>
            </a:p>
          </p:txBody>
        </p:sp>
      </p:grpSp>
      <p:grpSp>
        <p:nvGrpSpPr>
          <p:cNvPr id="52" name="Group 52"/>
          <p:cNvGrpSpPr/>
          <p:nvPr/>
        </p:nvGrpSpPr>
        <p:grpSpPr>
          <a:xfrm>
            <a:off x="22440" y="9107692"/>
            <a:ext cx="2720420" cy="469090"/>
            <a:chOff x="0" y="0"/>
            <a:chExt cx="7424424" cy="1280216"/>
          </a:xfrm>
        </p:grpSpPr>
        <p:sp>
          <p:nvSpPr>
            <p:cNvPr id="53" name="Freeform 53"/>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B5838D"/>
            </a:solidFill>
          </p:spPr>
          <p:txBody>
            <a:bodyPr/>
            <a:lstStyle/>
            <a:p>
              <a:endParaRPr lang="en-US"/>
            </a:p>
          </p:txBody>
        </p:sp>
      </p:grpSp>
      <p:grpSp>
        <p:nvGrpSpPr>
          <p:cNvPr id="54" name="Group 54"/>
          <p:cNvGrpSpPr/>
          <p:nvPr/>
        </p:nvGrpSpPr>
        <p:grpSpPr>
          <a:xfrm>
            <a:off x="22440" y="9670300"/>
            <a:ext cx="2720420" cy="469090"/>
            <a:chOff x="0" y="0"/>
            <a:chExt cx="7424424" cy="1280216"/>
          </a:xfrm>
        </p:grpSpPr>
        <p:sp>
          <p:nvSpPr>
            <p:cNvPr id="55" name="Freeform 55"/>
            <p:cNvSpPr/>
            <p:nvPr/>
          </p:nvSpPr>
          <p:spPr>
            <a:xfrm>
              <a:off x="0" y="0"/>
              <a:ext cx="7424424" cy="1280216"/>
            </a:xfrm>
            <a:custGeom>
              <a:avLst/>
              <a:gdLst/>
              <a:ahLst/>
              <a:cxnLst/>
              <a:rect l="l" t="t" r="r" b="b"/>
              <a:pathLst>
                <a:path w="7424424" h="1280216">
                  <a:moveTo>
                    <a:pt x="7424424" y="640108"/>
                  </a:moveTo>
                  <a:cubicBezTo>
                    <a:pt x="7424424" y="851718"/>
                    <a:pt x="6996053" y="1280216"/>
                    <a:pt x="6467479" y="1280216"/>
                  </a:cubicBezTo>
                  <a:lnTo>
                    <a:pt x="956945" y="1280216"/>
                  </a:lnTo>
                  <a:cubicBezTo>
                    <a:pt x="428371" y="1280216"/>
                    <a:pt x="0" y="851718"/>
                    <a:pt x="0" y="640108"/>
                  </a:cubicBezTo>
                  <a:cubicBezTo>
                    <a:pt x="0" y="428371"/>
                    <a:pt x="428371" y="0"/>
                    <a:pt x="956945" y="0"/>
                  </a:cubicBezTo>
                  <a:lnTo>
                    <a:pt x="6467479" y="0"/>
                  </a:lnTo>
                  <a:cubicBezTo>
                    <a:pt x="6995926" y="0"/>
                    <a:pt x="7424424" y="428371"/>
                    <a:pt x="7424424" y="640108"/>
                  </a:cubicBezTo>
                  <a:close/>
                </a:path>
              </a:pathLst>
            </a:custGeom>
            <a:solidFill>
              <a:srgbClr val="EEA18E"/>
            </a:solidFill>
          </p:spPr>
          <p:txBody>
            <a:bodyPr/>
            <a:lstStyle/>
            <a:p>
              <a:endParaRPr lang="en-US"/>
            </a:p>
          </p:txBody>
        </p:sp>
      </p:grpSp>
      <p:sp>
        <p:nvSpPr>
          <p:cNvPr id="56" name="TextBox 56"/>
          <p:cNvSpPr txBox="1"/>
          <p:nvPr/>
        </p:nvSpPr>
        <p:spPr>
          <a:xfrm>
            <a:off x="14676036" y="1879594"/>
            <a:ext cx="3940946" cy="425965"/>
          </a:xfrm>
          <a:prstGeom prst="rect">
            <a:avLst/>
          </a:prstGeom>
        </p:spPr>
        <p:txBody>
          <a:bodyPr lIns="0" tIns="0" rIns="0" bIns="0" rtlCol="0" anchor="t">
            <a:spAutoFit/>
          </a:bodyPr>
          <a:lstStyle/>
          <a:p>
            <a:pPr marL="0" lvl="0" indent="0" algn="ctr">
              <a:lnSpc>
                <a:spcPts val="3338"/>
              </a:lnSpc>
              <a:spcBef>
                <a:spcPct val="0"/>
              </a:spcBef>
            </a:pPr>
            <a:r>
              <a:rPr lang="en-US" sz="2782">
                <a:solidFill>
                  <a:srgbClr val="FFFFFF"/>
                </a:solidFill>
                <a:latin typeface="DejaVu Serif Medium"/>
              </a:rPr>
              <a:t>THÁNG 4</a:t>
            </a:r>
          </a:p>
        </p:txBody>
      </p:sp>
      <p:sp>
        <p:nvSpPr>
          <p:cNvPr id="57" name="Freeform 57"/>
          <p:cNvSpPr/>
          <p:nvPr/>
        </p:nvSpPr>
        <p:spPr>
          <a:xfrm rot="5400000">
            <a:off x="11221843" y="174829"/>
            <a:ext cx="720631" cy="4088686"/>
          </a:xfrm>
          <a:custGeom>
            <a:avLst/>
            <a:gdLst/>
            <a:ahLst/>
            <a:cxnLst/>
            <a:rect l="l" t="t" r="r" b="b"/>
            <a:pathLst>
              <a:path w="720631" h="4088686">
                <a:moveTo>
                  <a:pt x="0" y="0"/>
                </a:moveTo>
                <a:lnTo>
                  <a:pt x="720631" y="0"/>
                </a:lnTo>
                <a:lnTo>
                  <a:pt x="720631" y="4088686"/>
                </a:lnTo>
                <a:lnTo>
                  <a:pt x="0" y="4088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8" name="Freeform 58"/>
          <p:cNvSpPr/>
          <p:nvPr/>
        </p:nvSpPr>
        <p:spPr>
          <a:xfrm rot="5400000">
            <a:off x="8023992" y="174829"/>
            <a:ext cx="720631" cy="4088686"/>
          </a:xfrm>
          <a:custGeom>
            <a:avLst/>
            <a:gdLst/>
            <a:ahLst/>
            <a:cxnLst/>
            <a:rect l="l" t="t" r="r" b="b"/>
            <a:pathLst>
              <a:path w="720631" h="4088686">
                <a:moveTo>
                  <a:pt x="0" y="0"/>
                </a:moveTo>
                <a:lnTo>
                  <a:pt x="720631" y="0"/>
                </a:lnTo>
                <a:lnTo>
                  <a:pt x="720631" y="4088686"/>
                </a:lnTo>
                <a:lnTo>
                  <a:pt x="0" y="4088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9" name="Freeform 59"/>
          <p:cNvSpPr/>
          <p:nvPr/>
        </p:nvSpPr>
        <p:spPr>
          <a:xfrm rot="5400000">
            <a:off x="13039235" y="174829"/>
            <a:ext cx="720631" cy="4088686"/>
          </a:xfrm>
          <a:custGeom>
            <a:avLst/>
            <a:gdLst/>
            <a:ahLst/>
            <a:cxnLst/>
            <a:rect l="l" t="t" r="r" b="b"/>
            <a:pathLst>
              <a:path w="720631" h="4088686">
                <a:moveTo>
                  <a:pt x="0" y="0"/>
                </a:moveTo>
                <a:lnTo>
                  <a:pt x="720631" y="0"/>
                </a:lnTo>
                <a:lnTo>
                  <a:pt x="720631" y="4088686"/>
                </a:lnTo>
                <a:lnTo>
                  <a:pt x="0" y="40886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0" name="Group 60"/>
          <p:cNvGrpSpPr/>
          <p:nvPr/>
        </p:nvGrpSpPr>
        <p:grpSpPr>
          <a:xfrm>
            <a:off x="10122516" y="1858857"/>
            <a:ext cx="7727453" cy="739850"/>
            <a:chOff x="0" y="0"/>
            <a:chExt cx="56109526" cy="5372100"/>
          </a:xfrm>
        </p:grpSpPr>
        <p:sp>
          <p:nvSpPr>
            <p:cNvPr id="61" name="Freeform 61"/>
            <p:cNvSpPr/>
            <p:nvPr/>
          </p:nvSpPr>
          <p:spPr>
            <a:xfrm>
              <a:off x="0" y="0"/>
              <a:ext cx="56109524" cy="5372100"/>
            </a:xfrm>
            <a:custGeom>
              <a:avLst/>
              <a:gdLst/>
              <a:ahLst/>
              <a:cxnLst/>
              <a:rect l="l" t="t" r="r" b="b"/>
              <a:pathLst>
                <a:path w="56109524" h="5372100">
                  <a:moveTo>
                    <a:pt x="54558859" y="0"/>
                  </a:moveTo>
                  <a:lnTo>
                    <a:pt x="1550670" y="0"/>
                  </a:lnTo>
                  <a:lnTo>
                    <a:pt x="0" y="2686050"/>
                  </a:lnTo>
                  <a:lnTo>
                    <a:pt x="1550670" y="5372100"/>
                  </a:lnTo>
                  <a:lnTo>
                    <a:pt x="54558859" y="5372100"/>
                  </a:lnTo>
                  <a:lnTo>
                    <a:pt x="56109524" y="2686050"/>
                  </a:lnTo>
                  <a:lnTo>
                    <a:pt x="54558859" y="0"/>
                  </a:lnTo>
                  <a:close/>
                </a:path>
              </a:pathLst>
            </a:custGeom>
            <a:solidFill>
              <a:srgbClr val="EEA18E"/>
            </a:solidFill>
          </p:spPr>
          <p:txBody>
            <a:bodyPr/>
            <a:lstStyle/>
            <a:p>
              <a:endParaRPr lang="en-US"/>
            </a:p>
          </p:txBody>
        </p:sp>
      </p:grpSp>
      <p:sp>
        <p:nvSpPr>
          <p:cNvPr id="62" name="AutoShape 62"/>
          <p:cNvSpPr/>
          <p:nvPr/>
        </p:nvSpPr>
        <p:spPr>
          <a:xfrm>
            <a:off x="3340381" y="9377291"/>
            <a:ext cx="14361809" cy="0"/>
          </a:xfrm>
          <a:prstGeom prst="line">
            <a:avLst/>
          </a:prstGeom>
          <a:ln w="28575" cap="flat">
            <a:solidFill>
              <a:srgbClr val="CBCBCB"/>
            </a:solidFill>
            <a:prstDash val="solid"/>
            <a:headEnd type="none" w="sm" len="sm"/>
            <a:tailEnd type="none" w="sm" len="sm"/>
          </a:ln>
        </p:spPr>
        <p:txBody>
          <a:bodyPr/>
          <a:lstStyle/>
          <a:p>
            <a:endParaRPr lang="en-US"/>
          </a:p>
        </p:txBody>
      </p:sp>
      <p:sp>
        <p:nvSpPr>
          <p:cNvPr id="63" name="AutoShape 63"/>
          <p:cNvSpPr/>
          <p:nvPr/>
        </p:nvSpPr>
        <p:spPr>
          <a:xfrm flipV="1">
            <a:off x="3342747" y="9904845"/>
            <a:ext cx="14359442" cy="14197"/>
          </a:xfrm>
          <a:prstGeom prst="line">
            <a:avLst/>
          </a:prstGeom>
          <a:ln w="28575" cap="flat">
            <a:solidFill>
              <a:srgbClr val="CBCBCB"/>
            </a:solidFill>
            <a:prstDash val="solid"/>
            <a:headEnd type="none" w="sm" len="sm"/>
            <a:tailEnd type="none" w="sm" len="sm"/>
          </a:ln>
        </p:spPr>
        <p:txBody>
          <a:bodyPr/>
          <a:lstStyle/>
          <a:p>
            <a:endParaRPr lang="en-US"/>
          </a:p>
        </p:txBody>
      </p:sp>
      <p:sp>
        <p:nvSpPr>
          <p:cNvPr id="64" name="AutoShape 64"/>
          <p:cNvSpPr/>
          <p:nvPr/>
        </p:nvSpPr>
        <p:spPr>
          <a:xfrm>
            <a:off x="3456286" y="8795804"/>
            <a:ext cx="14361809" cy="0"/>
          </a:xfrm>
          <a:prstGeom prst="line">
            <a:avLst/>
          </a:prstGeom>
          <a:ln w="28575" cap="flat">
            <a:solidFill>
              <a:srgbClr val="CBCBCB"/>
            </a:solidFill>
            <a:prstDash val="solid"/>
            <a:headEnd type="none" w="sm" len="sm"/>
            <a:tailEnd type="none" w="sm" len="sm"/>
          </a:ln>
        </p:spPr>
        <p:txBody>
          <a:bodyPr/>
          <a:lstStyle/>
          <a:p>
            <a:endParaRPr lang="en-US"/>
          </a:p>
        </p:txBody>
      </p:sp>
      <p:sp>
        <p:nvSpPr>
          <p:cNvPr id="65" name="Freeform 65"/>
          <p:cNvSpPr/>
          <p:nvPr/>
        </p:nvSpPr>
        <p:spPr>
          <a:xfrm rot="5400000">
            <a:off x="4698697" y="184439"/>
            <a:ext cx="720631" cy="4088686"/>
          </a:xfrm>
          <a:custGeom>
            <a:avLst/>
            <a:gdLst/>
            <a:ahLst/>
            <a:cxnLst/>
            <a:rect l="l" t="t" r="r" b="b"/>
            <a:pathLst>
              <a:path w="720631" h="4088686">
                <a:moveTo>
                  <a:pt x="0" y="0"/>
                </a:moveTo>
                <a:lnTo>
                  <a:pt x="720631" y="0"/>
                </a:lnTo>
                <a:lnTo>
                  <a:pt x="720631" y="4088686"/>
                </a:lnTo>
                <a:lnTo>
                  <a:pt x="0" y="4088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6" name="AutoShape 66"/>
          <p:cNvSpPr/>
          <p:nvPr/>
        </p:nvSpPr>
        <p:spPr>
          <a:xfrm>
            <a:off x="3648435" y="5483839"/>
            <a:ext cx="14361809" cy="0"/>
          </a:xfrm>
          <a:prstGeom prst="line">
            <a:avLst/>
          </a:prstGeom>
          <a:ln w="28575" cap="flat">
            <a:solidFill>
              <a:srgbClr val="CBCBCB"/>
            </a:solidFill>
            <a:prstDash val="solid"/>
            <a:headEnd type="none" w="sm" len="sm"/>
            <a:tailEnd type="none" w="sm" len="sm"/>
          </a:ln>
        </p:spPr>
        <p:txBody>
          <a:bodyPr/>
          <a:lstStyle/>
          <a:p>
            <a:endParaRPr lang="en-US"/>
          </a:p>
        </p:txBody>
      </p:sp>
      <p:sp>
        <p:nvSpPr>
          <p:cNvPr id="67" name="Freeform 67"/>
          <p:cNvSpPr/>
          <p:nvPr/>
        </p:nvSpPr>
        <p:spPr>
          <a:xfrm>
            <a:off x="3648435" y="3650617"/>
            <a:ext cx="1778807" cy="118872"/>
          </a:xfrm>
          <a:custGeom>
            <a:avLst/>
            <a:gdLst/>
            <a:ahLst/>
            <a:cxnLst/>
            <a:rect l="l" t="t" r="r" b="b"/>
            <a:pathLst>
              <a:path w="1778807" h="118872">
                <a:moveTo>
                  <a:pt x="0" y="0"/>
                </a:moveTo>
                <a:lnTo>
                  <a:pt x="1778808" y="0"/>
                </a:lnTo>
                <a:lnTo>
                  <a:pt x="1778808"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311241"/>
            </a:stretch>
          </a:blipFill>
        </p:spPr>
        <p:txBody>
          <a:bodyPr/>
          <a:lstStyle/>
          <a:p>
            <a:endParaRPr lang="en-US"/>
          </a:p>
        </p:txBody>
      </p:sp>
      <p:sp>
        <p:nvSpPr>
          <p:cNvPr id="68" name="Freeform 68"/>
          <p:cNvSpPr/>
          <p:nvPr/>
        </p:nvSpPr>
        <p:spPr>
          <a:xfrm>
            <a:off x="3876502" y="4171678"/>
            <a:ext cx="1778807" cy="118872"/>
          </a:xfrm>
          <a:custGeom>
            <a:avLst/>
            <a:gdLst/>
            <a:ahLst/>
            <a:cxnLst/>
            <a:rect l="l" t="t" r="r" b="b"/>
            <a:pathLst>
              <a:path w="1778807" h="118872">
                <a:moveTo>
                  <a:pt x="0" y="0"/>
                </a:moveTo>
                <a:lnTo>
                  <a:pt x="1778808" y="0"/>
                </a:lnTo>
                <a:lnTo>
                  <a:pt x="1778808"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311241"/>
            </a:stretch>
          </a:blipFill>
        </p:spPr>
        <p:txBody>
          <a:bodyPr/>
          <a:lstStyle/>
          <a:p>
            <a:endParaRPr lang="en-US"/>
          </a:p>
        </p:txBody>
      </p:sp>
      <p:sp>
        <p:nvSpPr>
          <p:cNvPr id="69" name="Freeform 69"/>
          <p:cNvSpPr/>
          <p:nvPr/>
        </p:nvSpPr>
        <p:spPr>
          <a:xfrm>
            <a:off x="15443894" y="9162516"/>
            <a:ext cx="1778807" cy="118872"/>
          </a:xfrm>
          <a:custGeom>
            <a:avLst/>
            <a:gdLst/>
            <a:ahLst/>
            <a:cxnLst/>
            <a:rect l="l" t="t" r="r" b="b"/>
            <a:pathLst>
              <a:path w="1778807" h="118872">
                <a:moveTo>
                  <a:pt x="0" y="0"/>
                </a:moveTo>
                <a:lnTo>
                  <a:pt x="1778807" y="0"/>
                </a:lnTo>
                <a:lnTo>
                  <a:pt x="1778807"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311241"/>
            </a:stretch>
          </a:blipFill>
        </p:spPr>
        <p:txBody>
          <a:bodyPr/>
          <a:lstStyle/>
          <a:p>
            <a:endParaRPr lang="en-US"/>
          </a:p>
        </p:txBody>
      </p:sp>
      <p:sp>
        <p:nvSpPr>
          <p:cNvPr id="70" name="Freeform 70"/>
          <p:cNvSpPr/>
          <p:nvPr/>
        </p:nvSpPr>
        <p:spPr>
          <a:xfrm>
            <a:off x="15480493" y="9639228"/>
            <a:ext cx="1778807" cy="118872"/>
          </a:xfrm>
          <a:custGeom>
            <a:avLst/>
            <a:gdLst/>
            <a:ahLst/>
            <a:cxnLst/>
            <a:rect l="l" t="t" r="r" b="b"/>
            <a:pathLst>
              <a:path w="1778807" h="118872">
                <a:moveTo>
                  <a:pt x="0" y="0"/>
                </a:moveTo>
                <a:lnTo>
                  <a:pt x="1778807" y="0"/>
                </a:lnTo>
                <a:lnTo>
                  <a:pt x="1778807"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311241"/>
            </a:stretch>
          </a:blipFill>
        </p:spPr>
        <p:txBody>
          <a:bodyPr/>
          <a:lstStyle/>
          <a:p>
            <a:endParaRPr lang="en-US"/>
          </a:p>
        </p:txBody>
      </p:sp>
      <p:sp>
        <p:nvSpPr>
          <p:cNvPr id="71" name="Freeform 71"/>
          <p:cNvSpPr/>
          <p:nvPr/>
        </p:nvSpPr>
        <p:spPr>
          <a:xfrm>
            <a:off x="4968197" y="4749172"/>
            <a:ext cx="1886030" cy="118872"/>
          </a:xfrm>
          <a:custGeom>
            <a:avLst/>
            <a:gdLst/>
            <a:ahLst/>
            <a:cxnLst/>
            <a:rect l="l" t="t" r="r" b="b"/>
            <a:pathLst>
              <a:path w="1886030" h="118872">
                <a:moveTo>
                  <a:pt x="0" y="0"/>
                </a:moveTo>
                <a:lnTo>
                  <a:pt x="1886030" y="0"/>
                </a:lnTo>
                <a:lnTo>
                  <a:pt x="1886030"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287862"/>
            </a:stretch>
          </a:blipFill>
        </p:spPr>
        <p:txBody>
          <a:bodyPr/>
          <a:lstStyle/>
          <a:p>
            <a:endParaRPr lang="en-US"/>
          </a:p>
        </p:txBody>
      </p:sp>
      <p:sp>
        <p:nvSpPr>
          <p:cNvPr id="72" name="Freeform 72"/>
          <p:cNvSpPr/>
          <p:nvPr/>
        </p:nvSpPr>
        <p:spPr>
          <a:xfrm>
            <a:off x="13917557" y="8449658"/>
            <a:ext cx="1886030" cy="118872"/>
          </a:xfrm>
          <a:custGeom>
            <a:avLst/>
            <a:gdLst/>
            <a:ahLst/>
            <a:cxnLst/>
            <a:rect l="l" t="t" r="r" b="b"/>
            <a:pathLst>
              <a:path w="1886030" h="118872">
                <a:moveTo>
                  <a:pt x="0" y="0"/>
                </a:moveTo>
                <a:lnTo>
                  <a:pt x="1886030" y="0"/>
                </a:lnTo>
                <a:lnTo>
                  <a:pt x="1886030"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287862"/>
            </a:stretch>
          </a:blipFill>
        </p:spPr>
        <p:txBody>
          <a:bodyPr/>
          <a:lstStyle/>
          <a:p>
            <a:endParaRPr lang="en-US"/>
          </a:p>
        </p:txBody>
      </p:sp>
      <p:sp>
        <p:nvSpPr>
          <p:cNvPr id="73" name="Freeform 73"/>
          <p:cNvSpPr/>
          <p:nvPr/>
        </p:nvSpPr>
        <p:spPr>
          <a:xfrm>
            <a:off x="6263940" y="5266597"/>
            <a:ext cx="2575812" cy="118872"/>
          </a:xfrm>
          <a:custGeom>
            <a:avLst/>
            <a:gdLst/>
            <a:ahLst/>
            <a:cxnLst/>
            <a:rect l="l" t="t" r="r" b="b"/>
            <a:pathLst>
              <a:path w="2575812" h="118872">
                <a:moveTo>
                  <a:pt x="0" y="0"/>
                </a:moveTo>
                <a:lnTo>
                  <a:pt x="2575811" y="0"/>
                </a:lnTo>
                <a:lnTo>
                  <a:pt x="2575811"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183995"/>
            </a:stretch>
          </a:blipFill>
        </p:spPr>
        <p:txBody>
          <a:bodyPr/>
          <a:lstStyle/>
          <a:p>
            <a:endParaRPr lang="en-US"/>
          </a:p>
        </p:txBody>
      </p:sp>
      <p:sp>
        <p:nvSpPr>
          <p:cNvPr id="74" name="Freeform 74"/>
          <p:cNvSpPr/>
          <p:nvPr/>
        </p:nvSpPr>
        <p:spPr>
          <a:xfrm>
            <a:off x="10122516" y="8058035"/>
            <a:ext cx="4822926" cy="118872"/>
          </a:xfrm>
          <a:custGeom>
            <a:avLst/>
            <a:gdLst/>
            <a:ahLst/>
            <a:cxnLst/>
            <a:rect l="l" t="t" r="r" b="b"/>
            <a:pathLst>
              <a:path w="4822926" h="118872">
                <a:moveTo>
                  <a:pt x="0" y="0"/>
                </a:moveTo>
                <a:lnTo>
                  <a:pt x="4822926" y="0"/>
                </a:lnTo>
                <a:lnTo>
                  <a:pt x="4822926"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51675"/>
            </a:stretch>
          </a:blipFill>
        </p:spPr>
        <p:txBody>
          <a:bodyPr/>
          <a:lstStyle/>
          <a:p>
            <a:endParaRPr lang="en-US"/>
          </a:p>
        </p:txBody>
      </p:sp>
      <p:sp>
        <p:nvSpPr>
          <p:cNvPr id="75" name="Freeform 75"/>
          <p:cNvSpPr/>
          <p:nvPr/>
        </p:nvSpPr>
        <p:spPr>
          <a:xfrm>
            <a:off x="6843137" y="5831502"/>
            <a:ext cx="2788179" cy="118872"/>
          </a:xfrm>
          <a:custGeom>
            <a:avLst/>
            <a:gdLst/>
            <a:ahLst/>
            <a:cxnLst/>
            <a:rect l="l" t="t" r="r" b="b"/>
            <a:pathLst>
              <a:path w="2788179" h="118872">
                <a:moveTo>
                  <a:pt x="0" y="0"/>
                </a:moveTo>
                <a:lnTo>
                  <a:pt x="2788180" y="0"/>
                </a:lnTo>
                <a:lnTo>
                  <a:pt x="2788180"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162364"/>
            </a:stretch>
          </a:blipFill>
        </p:spPr>
        <p:txBody>
          <a:bodyPr/>
          <a:lstStyle/>
          <a:p>
            <a:endParaRPr lang="en-US"/>
          </a:p>
        </p:txBody>
      </p:sp>
      <p:sp>
        <p:nvSpPr>
          <p:cNvPr id="76" name="Freeform 76"/>
          <p:cNvSpPr/>
          <p:nvPr/>
        </p:nvSpPr>
        <p:spPr>
          <a:xfrm>
            <a:off x="8384308" y="6404642"/>
            <a:ext cx="3122212" cy="118872"/>
          </a:xfrm>
          <a:custGeom>
            <a:avLst/>
            <a:gdLst/>
            <a:ahLst/>
            <a:cxnLst/>
            <a:rect l="l" t="t" r="r" b="b"/>
            <a:pathLst>
              <a:path w="3122212" h="118872">
                <a:moveTo>
                  <a:pt x="0" y="0"/>
                </a:moveTo>
                <a:lnTo>
                  <a:pt x="3122212" y="0"/>
                </a:lnTo>
                <a:lnTo>
                  <a:pt x="3122212"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134295"/>
            </a:stretch>
          </a:blipFill>
        </p:spPr>
        <p:txBody>
          <a:bodyPr/>
          <a:lstStyle/>
          <a:p>
            <a:endParaRPr lang="en-US"/>
          </a:p>
        </p:txBody>
      </p:sp>
      <p:sp>
        <p:nvSpPr>
          <p:cNvPr id="77" name="Freeform 77"/>
          <p:cNvSpPr/>
          <p:nvPr/>
        </p:nvSpPr>
        <p:spPr>
          <a:xfrm>
            <a:off x="9537815" y="7015882"/>
            <a:ext cx="2665047" cy="118872"/>
          </a:xfrm>
          <a:custGeom>
            <a:avLst/>
            <a:gdLst/>
            <a:ahLst/>
            <a:cxnLst/>
            <a:rect l="l" t="t" r="r" b="b"/>
            <a:pathLst>
              <a:path w="2665047" h="118872">
                <a:moveTo>
                  <a:pt x="0" y="0"/>
                </a:moveTo>
                <a:lnTo>
                  <a:pt x="2665048" y="0"/>
                </a:lnTo>
                <a:lnTo>
                  <a:pt x="2665048" y="118872"/>
                </a:lnTo>
                <a:lnTo>
                  <a:pt x="0" y="118872"/>
                </a:lnTo>
                <a:lnTo>
                  <a:pt x="0" y="0"/>
                </a:lnTo>
                <a:close/>
              </a:path>
            </a:pathLst>
          </a:custGeom>
          <a:blipFill>
            <a:blip r:embed="rId6">
              <a:extLst>
                <a:ext uri="{96DAC541-7B7A-43D3-8B79-37D633B846F1}">
                  <asvg:svgBlip xmlns:asvg="http://schemas.microsoft.com/office/drawing/2016/SVG/main" r:embed="rId7"/>
                </a:ext>
              </a:extLst>
            </a:blip>
            <a:stretch>
              <a:fillRect r="-174486"/>
            </a:stretch>
          </a:blipFill>
        </p:spPr>
        <p:txBody>
          <a:bodyPr/>
          <a:lstStyle/>
          <a:p>
            <a:endParaRPr lang="en-US"/>
          </a:p>
        </p:txBody>
      </p:sp>
      <p:sp>
        <p:nvSpPr>
          <p:cNvPr id="78" name="Freeform 78"/>
          <p:cNvSpPr/>
          <p:nvPr/>
        </p:nvSpPr>
        <p:spPr>
          <a:xfrm>
            <a:off x="11172838" y="7594242"/>
            <a:ext cx="3432079" cy="117179"/>
          </a:xfrm>
          <a:custGeom>
            <a:avLst/>
            <a:gdLst/>
            <a:ahLst/>
            <a:cxnLst/>
            <a:rect l="l" t="t" r="r" b="b"/>
            <a:pathLst>
              <a:path w="3432079" h="117179">
                <a:moveTo>
                  <a:pt x="0" y="0"/>
                </a:moveTo>
                <a:lnTo>
                  <a:pt x="3432079" y="0"/>
                </a:lnTo>
                <a:lnTo>
                  <a:pt x="3432079" y="117179"/>
                </a:lnTo>
                <a:lnTo>
                  <a:pt x="0" y="117179"/>
                </a:lnTo>
                <a:lnTo>
                  <a:pt x="0" y="0"/>
                </a:lnTo>
                <a:close/>
              </a:path>
            </a:pathLst>
          </a:custGeom>
          <a:blipFill>
            <a:blip r:embed="rId6">
              <a:extLst>
                <a:ext uri="{96DAC541-7B7A-43D3-8B79-37D633B846F1}">
                  <asvg:svgBlip xmlns:asvg="http://schemas.microsoft.com/office/drawing/2016/SVG/main" r:embed="rId7"/>
                </a:ext>
              </a:extLst>
            </a:blip>
            <a:stretch>
              <a:fillRect r="-113141" b="-1444"/>
            </a:stretch>
          </a:blipFill>
        </p:spPr>
        <p:txBody>
          <a:bodyPr/>
          <a:lstStyle/>
          <a:p>
            <a:endParaRPr lang="en-US"/>
          </a:p>
        </p:txBody>
      </p:sp>
      <p:sp>
        <p:nvSpPr>
          <p:cNvPr id="79" name="TextBox 79"/>
          <p:cNvSpPr txBox="1"/>
          <p:nvPr/>
        </p:nvSpPr>
        <p:spPr>
          <a:xfrm>
            <a:off x="3380581" y="2785749"/>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1/3</a:t>
            </a:r>
          </a:p>
        </p:txBody>
      </p:sp>
      <p:sp>
        <p:nvSpPr>
          <p:cNvPr id="80" name="TextBox 80"/>
          <p:cNvSpPr txBox="1"/>
          <p:nvPr/>
        </p:nvSpPr>
        <p:spPr>
          <a:xfrm>
            <a:off x="4956017" y="2810222"/>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9/3</a:t>
            </a:r>
          </a:p>
        </p:txBody>
      </p:sp>
      <p:sp>
        <p:nvSpPr>
          <p:cNvPr id="81" name="TextBox 81"/>
          <p:cNvSpPr txBox="1"/>
          <p:nvPr/>
        </p:nvSpPr>
        <p:spPr>
          <a:xfrm>
            <a:off x="6383002" y="2770643"/>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17/3</a:t>
            </a:r>
          </a:p>
        </p:txBody>
      </p:sp>
      <p:sp>
        <p:nvSpPr>
          <p:cNvPr id="82" name="TextBox 82"/>
          <p:cNvSpPr txBox="1"/>
          <p:nvPr/>
        </p:nvSpPr>
        <p:spPr>
          <a:xfrm>
            <a:off x="7766001" y="2770643"/>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22/3</a:t>
            </a:r>
          </a:p>
        </p:txBody>
      </p:sp>
      <p:sp>
        <p:nvSpPr>
          <p:cNvPr id="83" name="TextBox 83"/>
          <p:cNvSpPr txBox="1"/>
          <p:nvPr/>
        </p:nvSpPr>
        <p:spPr>
          <a:xfrm>
            <a:off x="9323792" y="2785749"/>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30/3</a:t>
            </a:r>
          </a:p>
        </p:txBody>
      </p:sp>
      <p:sp>
        <p:nvSpPr>
          <p:cNvPr id="84" name="TextBox 84"/>
          <p:cNvSpPr txBox="1"/>
          <p:nvPr/>
        </p:nvSpPr>
        <p:spPr>
          <a:xfrm>
            <a:off x="10701613" y="2770643"/>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4/4</a:t>
            </a:r>
          </a:p>
        </p:txBody>
      </p:sp>
      <p:sp>
        <p:nvSpPr>
          <p:cNvPr id="85" name="TextBox 85"/>
          <p:cNvSpPr txBox="1"/>
          <p:nvPr/>
        </p:nvSpPr>
        <p:spPr>
          <a:xfrm>
            <a:off x="12218009" y="2766797"/>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12/4</a:t>
            </a:r>
          </a:p>
        </p:txBody>
      </p:sp>
      <p:sp>
        <p:nvSpPr>
          <p:cNvPr id="86" name="TextBox 86"/>
          <p:cNvSpPr txBox="1"/>
          <p:nvPr/>
        </p:nvSpPr>
        <p:spPr>
          <a:xfrm>
            <a:off x="13790300" y="2770643"/>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20/4</a:t>
            </a:r>
          </a:p>
        </p:txBody>
      </p:sp>
      <p:sp>
        <p:nvSpPr>
          <p:cNvPr id="87" name="TextBox 87"/>
          <p:cNvSpPr txBox="1"/>
          <p:nvPr/>
        </p:nvSpPr>
        <p:spPr>
          <a:xfrm>
            <a:off x="15092405" y="2770643"/>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23/4</a:t>
            </a:r>
          </a:p>
        </p:txBody>
      </p:sp>
      <p:sp>
        <p:nvSpPr>
          <p:cNvPr id="88" name="TextBox 88"/>
          <p:cNvSpPr txBox="1"/>
          <p:nvPr/>
        </p:nvSpPr>
        <p:spPr>
          <a:xfrm>
            <a:off x="16429347" y="2783848"/>
            <a:ext cx="942452" cy="403493"/>
          </a:xfrm>
          <a:prstGeom prst="rect">
            <a:avLst/>
          </a:prstGeom>
        </p:spPr>
        <p:txBody>
          <a:bodyPr lIns="0" tIns="0" rIns="0" bIns="0" rtlCol="0" anchor="t">
            <a:spAutoFit/>
          </a:bodyPr>
          <a:lstStyle/>
          <a:p>
            <a:pPr marL="0" lvl="0" indent="0" algn="ctr">
              <a:lnSpc>
                <a:spcPts val="3338"/>
              </a:lnSpc>
              <a:spcBef>
                <a:spcPct val="0"/>
              </a:spcBef>
            </a:pPr>
            <a:r>
              <a:rPr lang="en-US" sz="2384" spc="11">
                <a:solidFill>
                  <a:srgbClr val="FFFFFF"/>
                </a:solidFill>
                <a:latin typeface="Fira Sans Medium"/>
              </a:rPr>
              <a:t>26/4</a:t>
            </a:r>
          </a:p>
        </p:txBody>
      </p:sp>
      <p:sp>
        <p:nvSpPr>
          <p:cNvPr id="89" name="TextBox 89"/>
          <p:cNvSpPr txBox="1"/>
          <p:nvPr/>
        </p:nvSpPr>
        <p:spPr>
          <a:xfrm>
            <a:off x="-227087" y="3383717"/>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Lên ý tưởng</a:t>
            </a:r>
          </a:p>
        </p:txBody>
      </p:sp>
      <p:sp>
        <p:nvSpPr>
          <p:cNvPr id="90" name="TextBox 90"/>
          <p:cNvSpPr txBox="1"/>
          <p:nvPr/>
        </p:nvSpPr>
        <p:spPr>
          <a:xfrm>
            <a:off x="-125985" y="3964214"/>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Tìm nội dung, hình ảnh</a:t>
            </a:r>
          </a:p>
        </p:txBody>
      </p:sp>
      <p:sp>
        <p:nvSpPr>
          <p:cNvPr id="91" name="TextBox 91"/>
          <p:cNvSpPr txBox="1"/>
          <p:nvPr/>
        </p:nvSpPr>
        <p:spPr>
          <a:xfrm>
            <a:off x="-251884" y="4550482"/>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Sắp xếp bố cục</a:t>
            </a:r>
          </a:p>
        </p:txBody>
      </p:sp>
      <p:sp>
        <p:nvSpPr>
          <p:cNvPr id="92" name="TextBox 92"/>
          <p:cNvSpPr txBox="1"/>
          <p:nvPr/>
        </p:nvSpPr>
        <p:spPr>
          <a:xfrm>
            <a:off x="-251884" y="5133147"/>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Trang chủ</a:t>
            </a:r>
          </a:p>
        </p:txBody>
      </p:sp>
      <p:sp>
        <p:nvSpPr>
          <p:cNvPr id="93" name="TextBox 93"/>
          <p:cNvSpPr txBox="1"/>
          <p:nvPr/>
        </p:nvSpPr>
        <p:spPr>
          <a:xfrm>
            <a:off x="-251884" y="5700317"/>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Giới thiệu</a:t>
            </a:r>
          </a:p>
        </p:txBody>
      </p:sp>
      <p:sp>
        <p:nvSpPr>
          <p:cNvPr id="94" name="TextBox 94"/>
          <p:cNvSpPr txBox="1"/>
          <p:nvPr/>
        </p:nvSpPr>
        <p:spPr>
          <a:xfrm>
            <a:off x="-251884" y="6298477"/>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Sản phẩm</a:t>
            </a:r>
          </a:p>
        </p:txBody>
      </p:sp>
      <p:sp>
        <p:nvSpPr>
          <p:cNvPr id="95" name="TextBox 95"/>
          <p:cNvSpPr txBox="1"/>
          <p:nvPr/>
        </p:nvSpPr>
        <p:spPr>
          <a:xfrm>
            <a:off x="-371514" y="6846718"/>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Tin tức</a:t>
            </a:r>
          </a:p>
        </p:txBody>
      </p:sp>
      <p:sp>
        <p:nvSpPr>
          <p:cNvPr id="96" name="TextBox 96"/>
          <p:cNvSpPr txBox="1"/>
          <p:nvPr/>
        </p:nvSpPr>
        <p:spPr>
          <a:xfrm>
            <a:off x="-371514" y="7480256"/>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Liên hệ</a:t>
            </a:r>
          </a:p>
        </p:txBody>
      </p:sp>
      <p:sp>
        <p:nvSpPr>
          <p:cNvPr id="97" name="TextBox 97"/>
          <p:cNvSpPr txBox="1"/>
          <p:nvPr/>
        </p:nvSpPr>
        <p:spPr>
          <a:xfrm>
            <a:off x="-371514" y="8074865"/>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Giỏ hàng</a:t>
            </a:r>
          </a:p>
        </p:txBody>
      </p:sp>
      <p:sp>
        <p:nvSpPr>
          <p:cNvPr id="98" name="TextBox 98"/>
          <p:cNvSpPr txBox="1"/>
          <p:nvPr/>
        </p:nvSpPr>
        <p:spPr>
          <a:xfrm>
            <a:off x="-127121" y="8648066"/>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Đăng nhập/Đăng kí</a:t>
            </a:r>
          </a:p>
        </p:txBody>
      </p:sp>
      <p:sp>
        <p:nvSpPr>
          <p:cNvPr id="99" name="TextBox 99"/>
          <p:cNvSpPr txBox="1"/>
          <p:nvPr/>
        </p:nvSpPr>
        <p:spPr>
          <a:xfrm>
            <a:off x="-102323" y="9198758"/>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Làm ppt, báo cáo </a:t>
            </a:r>
          </a:p>
        </p:txBody>
      </p:sp>
      <p:sp>
        <p:nvSpPr>
          <p:cNvPr id="100" name="TextBox 100"/>
          <p:cNvSpPr txBox="1"/>
          <p:nvPr/>
        </p:nvSpPr>
        <p:spPr>
          <a:xfrm>
            <a:off x="-149646" y="9803931"/>
            <a:ext cx="2969946" cy="266900"/>
          </a:xfrm>
          <a:prstGeom prst="rect">
            <a:avLst/>
          </a:prstGeom>
        </p:spPr>
        <p:txBody>
          <a:bodyPr lIns="0" tIns="0" rIns="0" bIns="0" rtlCol="0" anchor="t">
            <a:spAutoFit/>
          </a:bodyPr>
          <a:lstStyle/>
          <a:p>
            <a:pPr marL="0" lvl="0" indent="0" algn="ctr">
              <a:lnSpc>
                <a:spcPts val="2056"/>
              </a:lnSpc>
              <a:spcBef>
                <a:spcPct val="0"/>
              </a:spcBef>
            </a:pPr>
            <a:r>
              <a:rPr lang="en-US" sz="1788">
                <a:solidFill>
                  <a:srgbClr val="000000"/>
                </a:solidFill>
                <a:latin typeface="Fira Sans Bold"/>
              </a:rPr>
              <a:t>Kiểm tra và báo cáo</a:t>
            </a:r>
          </a:p>
        </p:txBody>
      </p:sp>
      <p:sp>
        <p:nvSpPr>
          <p:cNvPr id="101" name="TextBox 101"/>
          <p:cNvSpPr txBox="1"/>
          <p:nvPr/>
        </p:nvSpPr>
        <p:spPr>
          <a:xfrm>
            <a:off x="12119158" y="1989429"/>
            <a:ext cx="3596798" cy="425965"/>
          </a:xfrm>
          <a:prstGeom prst="rect">
            <a:avLst/>
          </a:prstGeom>
        </p:spPr>
        <p:txBody>
          <a:bodyPr lIns="0" tIns="0" rIns="0" bIns="0" rtlCol="0" anchor="t">
            <a:spAutoFit/>
          </a:bodyPr>
          <a:lstStyle/>
          <a:p>
            <a:pPr algn="ctr">
              <a:lnSpc>
                <a:spcPts val="3338"/>
              </a:lnSpc>
            </a:pPr>
            <a:r>
              <a:rPr lang="en-US" sz="2782">
                <a:solidFill>
                  <a:srgbClr val="FFFFFF"/>
                </a:solidFill>
                <a:latin typeface="DejaVu Serif Medium"/>
              </a:rPr>
              <a:t>THÁNG 4</a:t>
            </a:r>
          </a:p>
        </p:txBody>
      </p:sp>
      <p:sp>
        <p:nvSpPr>
          <p:cNvPr id="102" name="TextBox 102"/>
          <p:cNvSpPr txBox="1"/>
          <p:nvPr/>
        </p:nvSpPr>
        <p:spPr>
          <a:xfrm>
            <a:off x="411040" y="1945875"/>
            <a:ext cx="2786372" cy="613398"/>
          </a:xfrm>
          <a:prstGeom prst="rect">
            <a:avLst/>
          </a:prstGeom>
        </p:spPr>
        <p:txBody>
          <a:bodyPr lIns="0" tIns="0" rIns="0" bIns="0" rtlCol="0" anchor="t">
            <a:spAutoFit/>
          </a:bodyPr>
          <a:lstStyle/>
          <a:p>
            <a:pPr marL="0" lvl="0" indent="0" algn="l">
              <a:lnSpc>
                <a:spcPts val="4838"/>
              </a:lnSpc>
              <a:spcBef>
                <a:spcPct val="0"/>
              </a:spcBef>
            </a:pPr>
            <a:r>
              <a:rPr lang="en-US" sz="4207">
                <a:solidFill>
                  <a:srgbClr val="000000"/>
                </a:solidFill>
                <a:latin typeface="Fira Sans Bold"/>
              </a:rPr>
              <a:t>Công việc</a:t>
            </a:r>
          </a:p>
        </p:txBody>
      </p:sp>
      <p:sp>
        <p:nvSpPr>
          <p:cNvPr id="103" name="TextBox 103"/>
          <p:cNvSpPr txBox="1"/>
          <p:nvPr/>
        </p:nvSpPr>
        <p:spPr>
          <a:xfrm>
            <a:off x="4673459" y="1913712"/>
            <a:ext cx="3596798" cy="425965"/>
          </a:xfrm>
          <a:prstGeom prst="rect">
            <a:avLst/>
          </a:prstGeom>
        </p:spPr>
        <p:txBody>
          <a:bodyPr lIns="0" tIns="0" rIns="0" bIns="0" rtlCol="0" anchor="t">
            <a:spAutoFit/>
          </a:bodyPr>
          <a:lstStyle/>
          <a:p>
            <a:pPr algn="ctr">
              <a:lnSpc>
                <a:spcPts val="3338"/>
              </a:lnSpc>
            </a:pPr>
            <a:r>
              <a:rPr lang="en-US" sz="2782">
                <a:solidFill>
                  <a:srgbClr val="FFFFFF"/>
                </a:solidFill>
                <a:latin typeface="DejaVu Serif Medium"/>
              </a:rPr>
              <a:t>THÁNG 3</a:t>
            </a:r>
          </a:p>
        </p:txBody>
      </p:sp>
      <p:sp>
        <p:nvSpPr>
          <p:cNvPr id="104" name="TextBox 104"/>
          <p:cNvSpPr txBox="1"/>
          <p:nvPr/>
        </p:nvSpPr>
        <p:spPr>
          <a:xfrm>
            <a:off x="6393001" y="647394"/>
            <a:ext cx="11776580" cy="861274"/>
          </a:xfrm>
          <a:prstGeom prst="rect">
            <a:avLst/>
          </a:prstGeom>
        </p:spPr>
        <p:txBody>
          <a:bodyPr lIns="0" tIns="0" rIns="0" bIns="0" rtlCol="0" anchor="t">
            <a:spAutoFit/>
          </a:bodyPr>
          <a:lstStyle/>
          <a:p>
            <a:pPr>
              <a:lnSpc>
                <a:spcPts val="6796"/>
              </a:lnSpc>
            </a:pPr>
            <a:r>
              <a:rPr lang="en-US" sz="5663">
                <a:solidFill>
                  <a:srgbClr val="000000"/>
                </a:solidFill>
                <a:latin typeface="Fira Sans Ultra-Bold"/>
              </a:rPr>
              <a:t>BẢNG TIẾN TRÌNH CÔNG VIỆC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1791327" y="6132930"/>
            <a:ext cx="6496673" cy="0"/>
          </a:xfrm>
          <a:prstGeom prst="line">
            <a:avLst/>
          </a:prstGeom>
          <a:ln w="1905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927142" y="851312"/>
            <a:ext cx="2912348" cy="354777"/>
          </a:xfrm>
          <a:custGeom>
            <a:avLst/>
            <a:gdLst/>
            <a:ahLst/>
            <a:cxnLst/>
            <a:rect l="l" t="t" r="r" b="b"/>
            <a:pathLst>
              <a:path w="2912348" h="354777">
                <a:moveTo>
                  <a:pt x="0" y="0"/>
                </a:moveTo>
                <a:lnTo>
                  <a:pt x="2912348" y="0"/>
                </a:lnTo>
                <a:lnTo>
                  <a:pt x="2912348" y="354776"/>
                </a:lnTo>
                <a:lnTo>
                  <a:pt x="0" y="35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712912" y="9258300"/>
            <a:ext cx="4559512" cy="198961"/>
          </a:xfrm>
          <a:custGeom>
            <a:avLst/>
            <a:gdLst/>
            <a:ahLst/>
            <a:cxnLst/>
            <a:rect l="l" t="t" r="r" b="b"/>
            <a:pathLst>
              <a:path w="4559512" h="198961">
                <a:moveTo>
                  <a:pt x="0" y="0"/>
                </a:moveTo>
                <a:lnTo>
                  <a:pt x="4559511" y="0"/>
                </a:lnTo>
                <a:lnTo>
                  <a:pt x="4559511" y="198961"/>
                </a:lnTo>
                <a:lnTo>
                  <a:pt x="0" y="19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2474649" y="1786913"/>
            <a:ext cx="4784651" cy="4114800"/>
          </a:xfrm>
          <a:prstGeom prst="rect">
            <a:avLst/>
          </a:prstGeom>
        </p:spPr>
      </p:pic>
      <p:sp>
        <p:nvSpPr>
          <p:cNvPr id="6" name="Freeform 6"/>
          <p:cNvSpPr/>
          <p:nvPr/>
        </p:nvSpPr>
        <p:spPr>
          <a:xfrm>
            <a:off x="-2819907" y="8009702"/>
            <a:ext cx="9006402" cy="8229600"/>
          </a:xfrm>
          <a:custGeom>
            <a:avLst/>
            <a:gdLst/>
            <a:ahLst/>
            <a:cxnLst/>
            <a:rect l="l" t="t" r="r" b="b"/>
            <a:pathLst>
              <a:path w="9006402" h="8229600">
                <a:moveTo>
                  <a:pt x="0" y="0"/>
                </a:moveTo>
                <a:lnTo>
                  <a:pt x="9006402" y="0"/>
                </a:lnTo>
                <a:lnTo>
                  <a:pt x="9006402" y="8229600"/>
                </a:lnTo>
                <a:lnTo>
                  <a:pt x="0" y="8229600"/>
                </a:lnTo>
                <a:lnTo>
                  <a:pt x="0" y="0"/>
                </a:lnTo>
                <a:close/>
              </a:path>
            </a:pathLst>
          </a:custGeom>
          <a:blipFill>
            <a:blip r:embed="rId7"/>
            <a:stretch>
              <a:fillRect/>
            </a:stretch>
          </a:blipFill>
        </p:spPr>
        <p:txBody>
          <a:bodyPr/>
          <a:lstStyle/>
          <a:p>
            <a:endParaRPr lang="en-US"/>
          </a:p>
        </p:txBody>
      </p:sp>
      <p:sp>
        <p:nvSpPr>
          <p:cNvPr id="7" name="Freeform 7"/>
          <p:cNvSpPr/>
          <p:nvPr/>
        </p:nvSpPr>
        <p:spPr>
          <a:xfrm>
            <a:off x="13784799" y="-5101855"/>
            <a:ext cx="9006402" cy="8229600"/>
          </a:xfrm>
          <a:custGeom>
            <a:avLst/>
            <a:gdLst/>
            <a:ahLst/>
            <a:cxnLst/>
            <a:rect l="l" t="t" r="r" b="b"/>
            <a:pathLst>
              <a:path w="9006402" h="8229600">
                <a:moveTo>
                  <a:pt x="0" y="0"/>
                </a:moveTo>
                <a:lnTo>
                  <a:pt x="9006402" y="0"/>
                </a:lnTo>
                <a:lnTo>
                  <a:pt x="9006402" y="8229600"/>
                </a:lnTo>
                <a:lnTo>
                  <a:pt x="0" y="82296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348265" y="2235003"/>
            <a:ext cx="9688365" cy="5615386"/>
          </a:xfrm>
          <a:prstGeom prst="rect">
            <a:avLst/>
          </a:prstGeom>
        </p:spPr>
        <p:txBody>
          <a:bodyPr lIns="0" tIns="0" rIns="0" bIns="0" rtlCol="0" anchor="t">
            <a:spAutoFit/>
          </a:bodyPr>
          <a:lstStyle/>
          <a:p>
            <a:pPr algn="ctr">
              <a:lnSpc>
                <a:spcPts val="14940"/>
              </a:lnSpc>
              <a:spcBef>
                <a:spcPct val="0"/>
              </a:spcBef>
            </a:pPr>
            <a:r>
              <a:rPr lang="en-US" sz="10671">
                <a:solidFill>
                  <a:srgbClr val="000000"/>
                </a:solidFill>
                <a:latin typeface="Open Sans Bold"/>
              </a:rPr>
              <a:t>Cảm ơn thầy,cô đã lắng nghe!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44" y="5550726"/>
            <a:ext cx="18288000" cy="4736274"/>
            <a:chOff x="0" y="0"/>
            <a:chExt cx="5150400" cy="1333864"/>
          </a:xfrm>
        </p:grpSpPr>
        <p:sp>
          <p:nvSpPr>
            <p:cNvPr id="3" name="Freeform 3"/>
            <p:cNvSpPr/>
            <p:nvPr/>
          </p:nvSpPr>
          <p:spPr>
            <a:xfrm>
              <a:off x="0" y="0"/>
              <a:ext cx="5150400" cy="1333864"/>
            </a:xfrm>
            <a:custGeom>
              <a:avLst/>
              <a:gdLst/>
              <a:ahLst/>
              <a:cxnLst/>
              <a:rect l="l" t="t" r="r" b="b"/>
              <a:pathLst>
                <a:path w="5150400" h="1333864">
                  <a:moveTo>
                    <a:pt x="0" y="0"/>
                  </a:moveTo>
                  <a:lnTo>
                    <a:pt x="5150400" y="0"/>
                  </a:lnTo>
                  <a:lnTo>
                    <a:pt x="5150400" y="1333864"/>
                  </a:lnTo>
                  <a:lnTo>
                    <a:pt x="0" y="1333864"/>
                  </a:lnTo>
                  <a:close/>
                </a:path>
              </a:pathLst>
            </a:custGeom>
            <a:solidFill>
              <a:srgbClr val="B22222"/>
            </a:solidFill>
          </p:spPr>
          <p:txBody>
            <a:bodyPr/>
            <a:lstStyle/>
            <a:p>
              <a:endParaRPr lang="en-US"/>
            </a:p>
          </p:txBody>
        </p:sp>
        <p:sp>
          <p:nvSpPr>
            <p:cNvPr id="4" name="TextBox 4"/>
            <p:cNvSpPr txBox="1"/>
            <p:nvPr/>
          </p:nvSpPr>
          <p:spPr>
            <a:xfrm>
              <a:off x="0" y="-38100"/>
              <a:ext cx="5150400" cy="137196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086926" y="-2086926"/>
            <a:ext cx="4173852" cy="417385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0100" cap="sq">
              <a:solidFill>
                <a:srgbClr val="F1F1F1"/>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435337" y="302895"/>
            <a:ext cx="10864710" cy="1185567"/>
          </a:xfrm>
          <a:prstGeom prst="rect">
            <a:avLst/>
          </a:prstGeom>
        </p:spPr>
        <p:txBody>
          <a:bodyPr lIns="0" tIns="0" rIns="0" bIns="0" rtlCol="0" anchor="t">
            <a:spAutoFit/>
          </a:bodyPr>
          <a:lstStyle/>
          <a:p>
            <a:pPr marL="0" lvl="0" indent="0" algn="ctr">
              <a:lnSpc>
                <a:spcPts val="9728"/>
              </a:lnSpc>
              <a:spcBef>
                <a:spcPct val="0"/>
              </a:spcBef>
            </a:pPr>
            <a:r>
              <a:rPr lang="en-US" sz="6949">
                <a:solidFill>
                  <a:srgbClr val="B22222"/>
                </a:solidFill>
                <a:latin typeface="Open Sans Extra Bold"/>
              </a:rPr>
              <a:t>THÀNH VIÊN NHÓM 15</a:t>
            </a:r>
          </a:p>
        </p:txBody>
      </p:sp>
      <p:sp>
        <p:nvSpPr>
          <p:cNvPr id="9" name="Freeform 9"/>
          <p:cNvSpPr/>
          <p:nvPr/>
        </p:nvSpPr>
        <p:spPr>
          <a:xfrm rot="5400000">
            <a:off x="8996578" y="8738877"/>
            <a:ext cx="294845" cy="1568536"/>
          </a:xfrm>
          <a:custGeom>
            <a:avLst/>
            <a:gdLst/>
            <a:ahLst/>
            <a:cxnLst/>
            <a:rect l="l" t="t" r="r" b="b"/>
            <a:pathLst>
              <a:path w="294845" h="1568536">
                <a:moveTo>
                  <a:pt x="0" y="0"/>
                </a:moveTo>
                <a:lnTo>
                  <a:pt x="294844" y="0"/>
                </a:lnTo>
                <a:lnTo>
                  <a:pt x="294844" y="1568536"/>
                </a:lnTo>
                <a:lnTo>
                  <a:pt x="0" y="1568536"/>
                </a:lnTo>
                <a:lnTo>
                  <a:pt x="0" y="0"/>
                </a:lnTo>
                <a:close/>
              </a:path>
            </a:pathLst>
          </a:custGeom>
          <a:blipFill>
            <a:blip r:embed="rId2">
              <a:extLst>
                <a:ext uri="{96DAC541-7B7A-43D3-8B79-37D633B846F1}">
                  <asvg:svgBlip xmlns:asvg="http://schemas.microsoft.com/office/drawing/2016/SVG/main" r:embed="rId3"/>
                </a:ext>
              </a:extLst>
            </a:blip>
            <a:stretch>
              <a:fillRect l="-2000702" t="-234824" b="-62947"/>
            </a:stretch>
          </a:blipFill>
        </p:spPr>
        <p:txBody>
          <a:bodyPr/>
          <a:lstStyle/>
          <a:p>
            <a:endParaRPr lang="en-US"/>
          </a:p>
        </p:txBody>
      </p:sp>
      <p:grpSp>
        <p:nvGrpSpPr>
          <p:cNvPr id="10" name="Group 10"/>
          <p:cNvGrpSpPr/>
          <p:nvPr/>
        </p:nvGrpSpPr>
        <p:grpSpPr>
          <a:xfrm>
            <a:off x="1326349" y="2756649"/>
            <a:ext cx="4217976" cy="6026618"/>
            <a:chOff x="0" y="0"/>
            <a:chExt cx="812800" cy="1161324"/>
          </a:xfrm>
        </p:grpSpPr>
        <p:sp>
          <p:nvSpPr>
            <p:cNvPr id="11" name="Freeform 11"/>
            <p:cNvSpPr/>
            <p:nvPr/>
          </p:nvSpPr>
          <p:spPr>
            <a:xfrm>
              <a:off x="0" y="0"/>
              <a:ext cx="812800" cy="1161324"/>
            </a:xfrm>
            <a:custGeom>
              <a:avLst/>
              <a:gdLst/>
              <a:ahLst/>
              <a:cxnLst/>
              <a:rect l="l" t="t" r="r" b="b"/>
              <a:pathLst>
                <a:path w="812800" h="1161324">
                  <a:moveTo>
                    <a:pt x="42216" y="0"/>
                  </a:moveTo>
                  <a:lnTo>
                    <a:pt x="770584" y="0"/>
                  </a:lnTo>
                  <a:cubicBezTo>
                    <a:pt x="793899" y="0"/>
                    <a:pt x="812800" y="18901"/>
                    <a:pt x="812800" y="42216"/>
                  </a:cubicBezTo>
                  <a:lnTo>
                    <a:pt x="812800" y="1119108"/>
                  </a:lnTo>
                  <a:cubicBezTo>
                    <a:pt x="812800" y="1130304"/>
                    <a:pt x="808352" y="1141042"/>
                    <a:pt x="800435" y="1148959"/>
                  </a:cubicBezTo>
                  <a:cubicBezTo>
                    <a:pt x="792518" y="1156876"/>
                    <a:pt x="781781" y="1161324"/>
                    <a:pt x="770584" y="1161324"/>
                  </a:cubicBezTo>
                  <a:lnTo>
                    <a:pt x="42216" y="1161324"/>
                  </a:lnTo>
                  <a:cubicBezTo>
                    <a:pt x="18901" y="1161324"/>
                    <a:pt x="0" y="1142423"/>
                    <a:pt x="0" y="1119108"/>
                  </a:cubicBezTo>
                  <a:lnTo>
                    <a:pt x="0" y="42216"/>
                  </a:lnTo>
                  <a:cubicBezTo>
                    <a:pt x="0" y="18901"/>
                    <a:pt x="18901" y="0"/>
                    <a:pt x="42216" y="0"/>
                  </a:cubicBezTo>
                  <a:close/>
                </a:path>
              </a:pathLst>
            </a:custGeom>
            <a:blipFill>
              <a:blip r:embed="rId4"/>
              <a:stretch>
                <a:fillRect l="-3579" r="-3579"/>
              </a:stretch>
            </a:blipFill>
          </p:spPr>
          <p:txBody>
            <a:bodyPr/>
            <a:lstStyle/>
            <a:p>
              <a:endParaRPr lang="en-US"/>
            </a:p>
          </p:txBody>
        </p:sp>
      </p:grpSp>
      <p:sp>
        <p:nvSpPr>
          <p:cNvPr id="12" name="TextBox 12"/>
          <p:cNvSpPr txBox="1"/>
          <p:nvPr/>
        </p:nvSpPr>
        <p:spPr>
          <a:xfrm>
            <a:off x="1814978" y="9057157"/>
            <a:ext cx="3240717" cy="613410"/>
          </a:xfrm>
          <a:prstGeom prst="rect">
            <a:avLst/>
          </a:prstGeom>
        </p:spPr>
        <p:txBody>
          <a:bodyPr lIns="0" tIns="0" rIns="0" bIns="0" rtlCol="0" anchor="t">
            <a:spAutoFit/>
          </a:bodyPr>
          <a:lstStyle/>
          <a:p>
            <a:pPr>
              <a:lnSpc>
                <a:spcPts val="5040"/>
              </a:lnSpc>
              <a:spcBef>
                <a:spcPct val="0"/>
              </a:spcBef>
            </a:pPr>
            <a:r>
              <a:rPr lang="en-US" sz="3600">
                <a:solidFill>
                  <a:srgbClr val="F1F1F1"/>
                </a:solidFill>
                <a:latin typeface="Open Sans Extra Bold"/>
              </a:rPr>
              <a:t>THANH THẢO</a:t>
            </a:r>
          </a:p>
        </p:txBody>
      </p:sp>
      <p:sp>
        <p:nvSpPr>
          <p:cNvPr id="13" name="TextBox 13"/>
          <p:cNvSpPr txBox="1"/>
          <p:nvPr/>
        </p:nvSpPr>
        <p:spPr>
          <a:xfrm>
            <a:off x="8049119" y="8443225"/>
            <a:ext cx="2447660" cy="613410"/>
          </a:xfrm>
          <a:prstGeom prst="rect">
            <a:avLst/>
          </a:prstGeom>
        </p:spPr>
        <p:txBody>
          <a:bodyPr lIns="0" tIns="0" rIns="0" bIns="0" rtlCol="0" anchor="t">
            <a:spAutoFit/>
          </a:bodyPr>
          <a:lstStyle/>
          <a:p>
            <a:pPr>
              <a:lnSpc>
                <a:spcPts val="5040"/>
              </a:lnSpc>
              <a:spcBef>
                <a:spcPct val="0"/>
              </a:spcBef>
            </a:pPr>
            <a:r>
              <a:rPr lang="en-US" sz="3600">
                <a:solidFill>
                  <a:srgbClr val="F1F1F1"/>
                </a:solidFill>
                <a:latin typeface="Open Sans Extra Bold"/>
              </a:rPr>
              <a:t>HOÀI TIẾN</a:t>
            </a:r>
          </a:p>
        </p:txBody>
      </p:sp>
      <p:sp>
        <p:nvSpPr>
          <p:cNvPr id="14" name="TextBox 14"/>
          <p:cNvSpPr txBox="1"/>
          <p:nvPr/>
        </p:nvSpPr>
        <p:spPr>
          <a:xfrm>
            <a:off x="13036641" y="9035680"/>
            <a:ext cx="3784528" cy="613410"/>
          </a:xfrm>
          <a:prstGeom prst="rect">
            <a:avLst/>
          </a:prstGeom>
        </p:spPr>
        <p:txBody>
          <a:bodyPr lIns="0" tIns="0" rIns="0" bIns="0" rtlCol="0" anchor="t">
            <a:spAutoFit/>
          </a:bodyPr>
          <a:lstStyle/>
          <a:p>
            <a:pPr>
              <a:lnSpc>
                <a:spcPts val="5040"/>
              </a:lnSpc>
              <a:spcBef>
                <a:spcPct val="0"/>
              </a:spcBef>
            </a:pPr>
            <a:r>
              <a:rPr lang="en-US" sz="3600">
                <a:solidFill>
                  <a:srgbClr val="F1F1F1"/>
                </a:solidFill>
                <a:latin typeface="Open Sans Extra Bold"/>
              </a:rPr>
              <a:t>MỘNG NGUYỄN</a:t>
            </a:r>
          </a:p>
        </p:txBody>
      </p:sp>
      <p:grpSp>
        <p:nvGrpSpPr>
          <p:cNvPr id="15" name="Group 15"/>
          <p:cNvGrpSpPr/>
          <p:nvPr/>
        </p:nvGrpSpPr>
        <p:grpSpPr>
          <a:xfrm>
            <a:off x="7163961" y="1985872"/>
            <a:ext cx="4217976" cy="6026618"/>
            <a:chOff x="0" y="0"/>
            <a:chExt cx="812800" cy="1161324"/>
          </a:xfrm>
        </p:grpSpPr>
        <p:sp>
          <p:nvSpPr>
            <p:cNvPr id="16" name="Freeform 16"/>
            <p:cNvSpPr/>
            <p:nvPr/>
          </p:nvSpPr>
          <p:spPr>
            <a:xfrm>
              <a:off x="0" y="0"/>
              <a:ext cx="812800" cy="1161324"/>
            </a:xfrm>
            <a:custGeom>
              <a:avLst/>
              <a:gdLst/>
              <a:ahLst/>
              <a:cxnLst/>
              <a:rect l="l" t="t" r="r" b="b"/>
              <a:pathLst>
                <a:path w="812800" h="1161324">
                  <a:moveTo>
                    <a:pt x="42216" y="0"/>
                  </a:moveTo>
                  <a:lnTo>
                    <a:pt x="770584" y="0"/>
                  </a:lnTo>
                  <a:cubicBezTo>
                    <a:pt x="793899" y="0"/>
                    <a:pt x="812800" y="18901"/>
                    <a:pt x="812800" y="42216"/>
                  </a:cubicBezTo>
                  <a:lnTo>
                    <a:pt x="812800" y="1119108"/>
                  </a:lnTo>
                  <a:cubicBezTo>
                    <a:pt x="812800" y="1130304"/>
                    <a:pt x="808352" y="1141042"/>
                    <a:pt x="800435" y="1148959"/>
                  </a:cubicBezTo>
                  <a:cubicBezTo>
                    <a:pt x="792518" y="1156876"/>
                    <a:pt x="781781" y="1161324"/>
                    <a:pt x="770584" y="1161324"/>
                  </a:cubicBezTo>
                  <a:lnTo>
                    <a:pt x="42216" y="1161324"/>
                  </a:lnTo>
                  <a:cubicBezTo>
                    <a:pt x="18901" y="1161324"/>
                    <a:pt x="0" y="1142423"/>
                    <a:pt x="0" y="1119108"/>
                  </a:cubicBezTo>
                  <a:lnTo>
                    <a:pt x="0" y="42216"/>
                  </a:lnTo>
                  <a:cubicBezTo>
                    <a:pt x="0" y="18901"/>
                    <a:pt x="18901" y="0"/>
                    <a:pt x="42216" y="0"/>
                  </a:cubicBezTo>
                  <a:close/>
                </a:path>
              </a:pathLst>
            </a:custGeom>
            <a:blipFill>
              <a:blip r:embed="rId5"/>
              <a:stretch>
                <a:fillRect l="-82764" t="-64544" r="-83635" b="-84056"/>
              </a:stretch>
            </a:blipFill>
          </p:spPr>
          <p:txBody>
            <a:bodyPr/>
            <a:lstStyle/>
            <a:p>
              <a:endParaRPr lang="en-US"/>
            </a:p>
          </p:txBody>
        </p:sp>
      </p:grpSp>
      <p:grpSp>
        <p:nvGrpSpPr>
          <p:cNvPr id="17" name="Group 17"/>
          <p:cNvGrpSpPr/>
          <p:nvPr/>
        </p:nvGrpSpPr>
        <p:grpSpPr>
          <a:xfrm>
            <a:off x="12819917" y="2756649"/>
            <a:ext cx="4217976" cy="6026618"/>
            <a:chOff x="0" y="0"/>
            <a:chExt cx="812800" cy="1161324"/>
          </a:xfrm>
        </p:grpSpPr>
        <p:sp>
          <p:nvSpPr>
            <p:cNvPr id="18" name="Freeform 18"/>
            <p:cNvSpPr/>
            <p:nvPr/>
          </p:nvSpPr>
          <p:spPr>
            <a:xfrm>
              <a:off x="0" y="0"/>
              <a:ext cx="812800" cy="1161324"/>
            </a:xfrm>
            <a:custGeom>
              <a:avLst/>
              <a:gdLst/>
              <a:ahLst/>
              <a:cxnLst/>
              <a:rect l="l" t="t" r="r" b="b"/>
              <a:pathLst>
                <a:path w="812800" h="1161324">
                  <a:moveTo>
                    <a:pt x="42216" y="0"/>
                  </a:moveTo>
                  <a:lnTo>
                    <a:pt x="770584" y="0"/>
                  </a:lnTo>
                  <a:cubicBezTo>
                    <a:pt x="793899" y="0"/>
                    <a:pt x="812800" y="18901"/>
                    <a:pt x="812800" y="42216"/>
                  </a:cubicBezTo>
                  <a:lnTo>
                    <a:pt x="812800" y="1119108"/>
                  </a:lnTo>
                  <a:cubicBezTo>
                    <a:pt x="812800" y="1130304"/>
                    <a:pt x="808352" y="1141042"/>
                    <a:pt x="800435" y="1148959"/>
                  </a:cubicBezTo>
                  <a:cubicBezTo>
                    <a:pt x="792518" y="1156876"/>
                    <a:pt x="781781" y="1161324"/>
                    <a:pt x="770584" y="1161324"/>
                  </a:cubicBezTo>
                  <a:lnTo>
                    <a:pt x="42216" y="1161324"/>
                  </a:lnTo>
                  <a:cubicBezTo>
                    <a:pt x="18901" y="1161324"/>
                    <a:pt x="0" y="1142423"/>
                    <a:pt x="0" y="1119108"/>
                  </a:cubicBezTo>
                  <a:lnTo>
                    <a:pt x="0" y="42216"/>
                  </a:lnTo>
                  <a:cubicBezTo>
                    <a:pt x="0" y="18901"/>
                    <a:pt x="18901" y="0"/>
                    <a:pt x="42216" y="0"/>
                  </a:cubicBezTo>
                  <a:close/>
                </a:path>
              </a:pathLst>
            </a:custGeom>
            <a:blipFill>
              <a:blip r:embed="rId6"/>
              <a:stretch>
                <a:fillRect t="-12212" b="-12212"/>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B22222"/>
            </a:solidFill>
          </p:spPr>
          <p:txBody>
            <a:bodyPr/>
            <a:lstStyle/>
            <a:p>
              <a:endParaRPr lang="en-US"/>
            </a:p>
          </p:txBody>
        </p:sp>
        <p:sp>
          <p:nvSpPr>
            <p:cNvPr id="4" name="TextBox 4"/>
            <p:cNvSpPr txBox="1"/>
            <p:nvPr/>
          </p:nvSpPr>
          <p:spPr>
            <a:xfrm>
              <a:off x="0" y="-38100"/>
              <a:ext cx="4816593" cy="1392767"/>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28700" y="1123950"/>
            <a:ext cx="6320333" cy="8229600"/>
            <a:chOff x="0" y="0"/>
            <a:chExt cx="14630400" cy="19050000"/>
          </a:xfrm>
        </p:grpSpPr>
        <p:sp>
          <p:nvSpPr>
            <p:cNvPr id="6" name="Freeform 6"/>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2"/>
              <a:stretch>
                <a:fillRect l="-57052" r="-57052"/>
              </a:stretch>
            </a:blipFill>
          </p:spPr>
          <p:txBody>
            <a:bodyPr/>
            <a:lstStyle/>
            <a:p>
              <a:endParaRPr lang="en-US"/>
            </a:p>
          </p:txBody>
        </p:sp>
        <p:sp>
          <p:nvSpPr>
            <p:cNvPr id="7" name="Freeform 7"/>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txBody>
            <a:bodyPr/>
            <a:lstStyle/>
            <a:p>
              <a:endParaRPr lang="en-US"/>
            </a:p>
          </p:txBody>
        </p:sp>
      </p:grpSp>
      <p:grpSp>
        <p:nvGrpSpPr>
          <p:cNvPr id="8" name="Group 8"/>
          <p:cNvGrpSpPr/>
          <p:nvPr/>
        </p:nvGrpSpPr>
        <p:grpSpPr>
          <a:xfrm>
            <a:off x="16414180" y="8413180"/>
            <a:ext cx="3747641" cy="37476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0100" cap="sq">
              <a:solidFill>
                <a:srgbClr val="FFFFFF"/>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8670271" y="2605208"/>
            <a:ext cx="7532522" cy="1193875"/>
          </a:xfrm>
          <a:prstGeom prst="rect">
            <a:avLst/>
          </a:prstGeom>
        </p:spPr>
        <p:txBody>
          <a:bodyPr lIns="0" tIns="0" rIns="0" bIns="0" rtlCol="0" anchor="t">
            <a:spAutoFit/>
          </a:bodyPr>
          <a:lstStyle/>
          <a:p>
            <a:pPr marL="0" lvl="0" indent="0">
              <a:lnSpc>
                <a:spcPts val="9795"/>
              </a:lnSpc>
              <a:spcBef>
                <a:spcPct val="0"/>
              </a:spcBef>
            </a:pPr>
            <a:r>
              <a:rPr lang="en-US" sz="6997" dirty="0">
                <a:solidFill>
                  <a:srgbClr val="000000"/>
                </a:solidFill>
                <a:latin typeface="Open Sans Extra Bold"/>
              </a:rPr>
              <a:t>LẬP TRÌNH WEB</a:t>
            </a:r>
          </a:p>
        </p:txBody>
      </p:sp>
      <p:sp>
        <p:nvSpPr>
          <p:cNvPr id="12" name="AutoShape 12"/>
          <p:cNvSpPr/>
          <p:nvPr/>
        </p:nvSpPr>
        <p:spPr>
          <a:xfrm rot="-10800000">
            <a:off x="16414180" y="1463712"/>
            <a:ext cx="187382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3" name="Freeform 13"/>
          <p:cNvSpPr/>
          <p:nvPr/>
        </p:nvSpPr>
        <p:spPr>
          <a:xfrm rot="-5400000">
            <a:off x="18110926" y="4938592"/>
            <a:ext cx="354149" cy="2599257"/>
          </a:xfrm>
          <a:custGeom>
            <a:avLst/>
            <a:gdLst/>
            <a:ahLst/>
            <a:cxnLst/>
            <a:rect l="l" t="t" r="r" b="b"/>
            <a:pathLst>
              <a:path w="354149" h="2599257">
                <a:moveTo>
                  <a:pt x="0" y="0"/>
                </a:moveTo>
                <a:lnTo>
                  <a:pt x="354148" y="0"/>
                </a:lnTo>
                <a:lnTo>
                  <a:pt x="354148" y="2599257"/>
                </a:lnTo>
                <a:lnTo>
                  <a:pt x="0" y="259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8164029" y="5355772"/>
            <a:ext cx="8545008" cy="4181440"/>
          </a:xfrm>
          <a:prstGeom prst="rect">
            <a:avLst/>
          </a:prstGeom>
        </p:spPr>
        <p:txBody>
          <a:bodyPr lIns="0" tIns="0" rIns="0" bIns="0" rtlCol="0" anchor="t">
            <a:spAutoFit/>
          </a:bodyPr>
          <a:lstStyle/>
          <a:p>
            <a:pPr algn="just">
              <a:lnSpc>
                <a:spcPts val="4726"/>
              </a:lnSpc>
              <a:spcBef>
                <a:spcPct val="0"/>
              </a:spcBef>
            </a:pPr>
            <a:r>
              <a:rPr lang="en-US" sz="3376" dirty="0" err="1">
                <a:solidFill>
                  <a:srgbClr val="FFFFFF"/>
                </a:solidFill>
                <a:latin typeface="Open Sans"/>
              </a:rPr>
              <a:t>Lập</a:t>
            </a:r>
            <a:r>
              <a:rPr lang="en-US" sz="3376" dirty="0">
                <a:solidFill>
                  <a:srgbClr val="FFFFFF"/>
                </a:solidFill>
                <a:latin typeface="Open Sans"/>
              </a:rPr>
              <a:t> </a:t>
            </a:r>
            <a:r>
              <a:rPr lang="en-US" sz="3376" dirty="0" err="1">
                <a:solidFill>
                  <a:srgbClr val="FFFFFF"/>
                </a:solidFill>
                <a:latin typeface="Open Sans"/>
              </a:rPr>
              <a:t>trình</a:t>
            </a:r>
            <a:r>
              <a:rPr lang="en-US" sz="3376" dirty="0">
                <a:solidFill>
                  <a:srgbClr val="FFFFFF"/>
                </a:solidFill>
                <a:latin typeface="Open Sans"/>
              </a:rPr>
              <a:t> web (web development) </a:t>
            </a:r>
            <a:r>
              <a:rPr lang="en-US" sz="3376" dirty="0" err="1">
                <a:solidFill>
                  <a:srgbClr val="FFFFFF"/>
                </a:solidFill>
                <a:latin typeface="Open Sans"/>
              </a:rPr>
              <a:t>là</a:t>
            </a:r>
            <a:r>
              <a:rPr lang="en-US" sz="3376" dirty="0">
                <a:solidFill>
                  <a:srgbClr val="FFFFFF"/>
                </a:solidFill>
                <a:latin typeface="Open Sans"/>
              </a:rPr>
              <a:t> </a:t>
            </a:r>
            <a:r>
              <a:rPr lang="en-US" sz="3376" dirty="0" err="1">
                <a:solidFill>
                  <a:srgbClr val="FFFFFF"/>
                </a:solidFill>
                <a:latin typeface="Open Sans"/>
              </a:rPr>
              <a:t>quá</a:t>
            </a:r>
            <a:r>
              <a:rPr lang="en-US" sz="3376" dirty="0">
                <a:solidFill>
                  <a:srgbClr val="FFFFFF"/>
                </a:solidFill>
                <a:latin typeface="Open Sans"/>
              </a:rPr>
              <a:t> </a:t>
            </a:r>
            <a:r>
              <a:rPr lang="en-US" sz="3376" dirty="0" err="1">
                <a:solidFill>
                  <a:srgbClr val="FFFFFF"/>
                </a:solidFill>
                <a:latin typeface="Open Sans"/>
              </a:rPr>
              <a:t>trình</a:t>
            </a:r>
            <a:r>
              <a:rPr lang="en-US" sz="3376" dirty="0">
                <a:solidFill>
                  <a:srgbClr val="FFFFFF"/>
                </a:solidFill>
                <a:latin typeface="Open Sans"/>
              </a:rPr>
              <a:t> </a:t>
            </a:r>
            <a:r>
              <a:rPr lang="en-US" sz="3376" dirty="0" err="1">
                <a:solidFill>
                  <a:srgbClr val="FFFFFF"/>
                </a:solidFill>
                <a:latin typeface="Open Sans"/>
              </a:rPr>
              <a:t>tạo</a:t>
            </a:r>
            <a:r>
              <a:rPr lang="en-US" sz="3376" dirty="0">
                <a:solidFill>
                  <a:srgbClr val="FFFFFF"/>
                </a:solidFill>
                <a:latin typeface="Open Sans"/>
              </a:rPr>
              <a:t> </a:t>
            </a:r>
            <a:r>
              <a:rPr lang="en-US" sz="3376" dirty="0" err="1">
                <a:solidFill>
                  <a:srgbClr val="FFFFFF"/>
                </a:solidFill>
                <a:latin typeface="Open Sans"/>
              </a:rPr>
              <a:t>ra</a:t>
            </a:r>
            <a:r>
              <a:rPr lang="en-US" sz="3376" dirty="0">
                <a:solidFill>
                  <a:srgbClr val="FFFFFF"/>
                </a:solidFill>
                <a:latin typeface="Open Sans"/>
              </a:rPr>
              <a:t> </a:t>
            </a:r>
            <a:r>
              <a:rPr lang="en-US" sz="3376" dirty="0" err="1">
                <a:solidFill>
                  <a:srgbClr val="FFFFFF"/>
                </a:solidFill>
                <a:latin typeface="Open Sans"/>
              </a:rPr>
              <a:t>các</a:t>
            </a:r>
            <a:r>
              <a:rPr lang="en-US" sz="3376" dirty="0">
                <a:solidFill>
                  <a:srgbClr val="FFFFFF"/>
                </a:solidFill>
                <a:latin typeface="Open Sans"/>
              </a:rPr>
              <a:t> </a:t>
            </a:r>
            <a:r>
              <a:rPr lang="en-US" sz="3376" dirty="0" err="1">
                <a:solidFill>
                  <a:srgbClr val="FFFFFF"/>
                </a:solidFill>
                <a:latin typeface="Open Sans"/>
              </a:rPr>
              <a:t>trang</a:t>
            </a:r>
            <a:r>
              <a:rPr lang="en-US" sz="3376" dirty="0">
                <a:solidFill>
                  <a:srgbClr val="FFFFFF"/>
                </a:solidFill>
                <a:latin typeface="Open Sans"/>
              </a:rPr>
              <a:t> web </a:t>
            </a:r>
            <a:r>
              <a:rPr lang="en-US" sz="3376" dirty="0" err="1">
                <a:solidFill>
                  <a:srgbClr val="FFFFFF"/>
                </a:solidFill>
                <a:latin typeface="Open Sans"/>
              </a:rPr>
              <a:t>và</a:t>
            </a:r>
            <a:r>
              <a:rPr lang="en-US" sz="3376" dirty="0">
                <a:solidFill>
                  <a:srgbClr val="FFFFFF"/>
                </a:solidFill>
                <a:latin typeface="Open Sans"/>
              </a:rPr>
              <a:t> </a:t>
            </a:r>
            <a:r>
              <a:rPr lang="en-US" sz="3376" dirty="0" err="1">
                <a:solidFill>
                  <a:srgbClr val="FFFFFF"/>
                </a:solidFill>
                <a:latin typeface="Open Sans"/>
              </a:rPr>
              <a:t>ứng</a:t>
            </a:r>
            <a:r>
              <a:rPr lang="en-US" sz="3376" dirty="0">
                <a:solidFill>
                  <a:srgbClr val="FFFFFF"/>
                </a:solidFill>
                <a:latin typeface="Open Sans"/>
              </a:rPr>
              <a:t> </a:t>
            </a:r>
            <a:r>
              <a:rPr lang="en-US" sz="3376" dirty="0" err="1">
                <a:solidFill>
                  <a:srgbClr val="FFFFFF"/>
                </a:solidFill>
                <a:latin typeface="Open Sans"/>
              </a:rPr>
              <a:t>dụng</a:t>
            </a:r>
            <a:r>
              <a:rPr lang="en-US" sz="3376" dirty="0">
                <a:solidFill>
                  <a:srgbClr val="FFFFFF"/>
                </a:solidFill>
                <a:latin typeface="Open Sans"/>
              </a:rPr>
              <a:t> web </a:t>
            </a:r>
            <a:r>
              <a:rPr lang="en-US" sz="3376" dirty="0" err="1">
                <a:solidFill>
                  <a:srgbClr val="FFFFFF"/>
                </a:solidFill>
                <a:latin typeface="Open Sans"/>
              </a:rPr>
              <a:t>bằng</a:t>
            </a:r>
            <a:r>
              <a:rPr lang="en-US" sz="3376" dirty="0">
                <a:solidFill>
                  <a:srgbClr val="FFFFFF"/>
                </a:solidFill>
                <a:latin typeface="Open Sans"/>
              </a:rPr>
              <a:t> </a:t>
            </a:r>
            <a:r>
              <a:rPr lang="en-US" sz="3376" dirty="0" err="1">
                <a:solidFill>
                  <a:srgbClr val="FFFFFF"/>
                </a:solidFill>
                <a:latin typeface="Open Sans"/>
              </a:rPr>
              <a:t>cách</a:t>
            </a:r>
            <a:r>
              <a:rPr lang="en-US" sz="3376" dirty="0">
                <a:solidFill>
                  <a:srgbClr val="FFFFFF"/>
                </a:solidFill>
                <a:latin typeface="Open Sans"/>
              </a:rPr>
              <a:t> </a:t>
            </a:r>
            <a:r>
              <a:rPr lang="en-US" sz="3376" dirty="0" err="1">
                <a:solidFill>
                  <a:srgbClr val="FFFFFF"/>
                </a:solidFill>
                <a:latin typeface="Open Sans"/>
              </a:rPr>
              <a:t>sử</a:t>
            </a:r>
            <a:r>
              <a:rPr lang="en-US" sz="3376" dirty="0">
                <a:solidFill>
                  <a:srgbClr val="FFFFFF"/>
                </a:solidFill>
                <a:latin typeface="Open Sans"/>
              </a:rPr>
              <a:t> </a:t>
            </a:r>
            <a:r>
              <a:rPr lang="en-US" sz="3376" dirty="0" err="1">
                <a:solidFill>
                  <a:srgbClr val="FFFFFF"/>
                </a:solidFill>
                <a:latin typeface="Open Sans"/>
              </a:rPr>
              <a:t>dụng</a:t>
            </a:r>
            <a:r>
              <a:rPr lang="en-US" sz="3376" dirty="0">
                <a:solidFill>
                  <a:srgbClr val="FFFFFF"/>
                </a:solidFill>
                <a:latin typeface="Open Sans"/>
              </a:rPr>
              <a:t> </a:t>
            </a:r>
            <a:r>
              <a:rPr lang="en-US" sz="3376" dirty="0" err="1">
                <a:solidFill>
                  <a:srgbClr val="FFFFFF"/>
                </a:solidFill>
                <a:latin typeface="Open Sans"/>
              </a:rPr>
              <a:t>các</a:t>
            </a:r>
            <a:r>
              <a:rPr lang="en-US" sz="3376" dirty="0">
                <a:solidFill>
                  <a:srgbClr val="FFFFFF"/>
                </a:solidFill>
                <a:latin typeface="Open Sans"/>
              </a:rPr>
              <a:t> </a:t>
            </a:r>
            <a:r>
              <a:rPr lang="en-US" sz="3376" dirty="0" err="1">
                <a:solidFill>
                  <a:srgbClr val="FFFFFF"/>
                </a:solidFill>
                <a:latin typeface="Open Sans"/>
              </a:rPr>
              <a:t>ngôn</a:t>
            </a:r>
            <a:r>
              <a:rPr lang="en-US" sz="3376" dirty="0">
                <a:solidFill>
                  <a:srgbClr val="FFFFFF"/>
                </a:solidFill>
                <a:latin typeface="Open Sans"/>
              </a:rPr>
              <a:t> </a:t>
            </a:r>
            <a:r>
              <a:rPr lang="en-US" sz="3376" dirty="0" err="1">
                <a:solidFill>
                  <a:srgbClr val="FFFFFF"/>
                </a:solidFill>
                <a:latin typeface="Open Sans"/>
              </a:rPr>
              <a:t>ngữ</a:t>
            </a:r>
            <a:r>
              <a:rPr lang="en-US" sz="3376" dirty="0">
                <a:solidFill>
                  <a:srgbClr val="FFFFFF"/>
                </a:solidFill>
                <a:latin typeface="Open Sans"/>
              </a:rPr>
              <a:t> </a:t>
            </a:r>
            <a:r>
              <a:rPr lang="en-US" sz="3376" dirty="0" err="1">
                <a:solidFill>
                  <a:srgbClr val="FFFFFF"/>
                </a:solidFill>
                <a:latin typeface="Open Sans"/>
              </a:rPr>
              <a:t>lập</a:t>
            </a:r>
            <a:r>
              <a:rPr lang="en-US" sz="3376" dirty="0">
                <a:solidFill>
                  <a:srgbClr val="FFFFFF"/>
                </a:solidFill>
                <a:latin typeface="Open Sans"/>
              </a:rPr>
              <a:t> </a:t>
            </a:r>
            <a:r>
              <a:rPr lang="en-US" sz="3376" dirty="0" err="1">
                <a:solidFill>
                  <a:srgbClr val="FFFFFF"/>
                </a:solidFill>
                <a:latin typeface="Open Sans"/>
              </a:rPr>
              <a:t>trình</a:t>
            </a:r>
            <a:r>
              <a:rPr lang="en-US" sz="3376" dirty="0">
                <a:solidFill>
                  <a:srgbClr val="FFFFFF"/>
                </a:solidFill>
                <a:latin typeface="Open Sans"/>
              </a:rPr>
              <a:t> </a:t>
            </a:r>
            <a:r>
              <a:rPr lang="en-US" sz="3376" dirty="0" err="1">
                <a:solidFill>
                  <a:srgbClr val="FFFFFF"/>
                </a:solidFill>
                <a:latin typeface="Open Sans"/>
              </a:rPr>
              <a:t>và</a:t>
            </a:r>
            <a:r>
              <a:rPr lang="en-US" sz="3376" dirty="0">
                <a:solidFill>
                  <a:srgbClr val="FFFFFF"/>
                </a:solidFill>
                <a:latin typeface="Open Sans"/>
              </a:rPr>
              <a:t> </a:t>
            </a:r>
            <a:r>
              <a:rPr lang="en-US" sz="3376" dirty="0" err="1">
                <a:solidFill>
                  <a:srgbClr val="FFFFFF"/>
                </a:solidFill>
                <a:latin typeface="Open Sans"/>
              </a:rPr>
              <a:t>công</a:t>
            </a:r>
            <a:r>
              <a:rPr lang="en-US" sz="3376" dirty="0">
                <a:solidFill>
                  <a:srgbClr val="FFFFFF"/>
                </a:solidFill>
                <a:latin typeface="Open Sans"/>
              </a:rPr>
              <a:t> </a:t>
            </a:r>
            <a:r>
              <a:rPr lang="en-US" sz="3376" dirty="0" err="1">
                <a:solidFill>
                  <a:srgbClr val="FFFFFF"/>
                </a:solidFill>
                <a:latin typeface="Open Sans"/>
              </a:rPr>
              <a:t>cụ</a:t>
            </a:r>
            <a:r>
              <a:rPr lang="en-US" sz="3376" dirty="0">
                <a:solidFill>
                  <a:srgbClr val="FFFFFF"/>
                </a:solidFill>
                <a:latin typeface="Open Sans"/>
              </a:rPr>
              <a:t> </a:t>
            </a:r>
            <a:r>
              <a:rPr lang="en-US" sz="3376" dirty="0" err="1">
                <a:solidFill>
                  <a:srgbClr val="FFFFFF"/>
                </a:solidFill>
                <a:latin typeface="Open Sans"/>
              </a:rPr>
              <a:t>phát</a:t>
            </a:r>
            <a:r>
              <a:rPr lang="en-US" sz="3376" dirty="0">
                <a:solidFill>
                  <a:srgbClr val="FFFFFF"/>
                </a:solidFill>
                <a:latin typeface="Open Sans"/>
              </a:rPr>
              <a:t> </a:t>
            </a:r>
            <a:r>
              <a:rPr lang="en-US" sz="3376" dirty="0" err="1">
                <a:solidFill>
                  <a:srgbClr val="FFFFFF"/>
                </a:solidFill>
                <a:latin typeface="Open Sans"/>
              </a:rPr>
              <a:t>triển</a:t>
            </a:r>
            <a:r>
              <a:rPr lang="en-US" sz="3376" dirty="0">
                <a:solidFill>
                  <a:srgbClr val="FFFFFF"/>
                </a:solidFill>
                <a:latin typeface="Open Sans"/>
              </a:rPr>
              <a:t> web. </a:t>
            </a:r>
            <a:r>
              <a:rPr lang="en-US" sz="3376" dirty="0" err="1">
                <a:solidFill>
                  <a:srgbClr val="FFFFFF"/>
                </a:solidFill>
                <a:latin typeface="Open Sans"/>
              </a:rPr>
              <a:t>Nó</a:t>
            </a:r>
            <a:r>
              <a:rPr lang="en-US" sz="3376" dirty="0">
                <a:solidFill>
                  <a:srgbClr val="FFFFFF"/>
                </a:solidFill>
                <a:latin typeface="Open Sans"/>
              </a:rPr>
              <a:t> bao </a:t>
            </a:r>
            <a:r>
              <a:rPr lang="en-US" sz="3376" dirty="0" err="1">
                <a:solidFill>
                  <a:srgbClr val="FFFFFF"/>
                </a:solidFill>
                <a:latin typeface="Open Sans"/>
              </a:rPr>
              <a:t>gồm</a:t>
            </a:r>
            <a:r>
              <a:rPr lang="en-US" sz="3376" dirty="0">
                <a:solidFill>
                  <a:srgbClr val="FFFFFF"/>
                </a:solidFill>
                <a:latin typeface="Open Sans"/>
              </a:rPr>
              <a:t> </a:t>
            </a:r>
            <a:r>
              <a:rPr lang="en-US" sz="3376" dirty="0" err="1">
                <a:solidFill>
                  <a:srgbClr val="FFFFFF"/>
                </a:solidFill>
                <a:latin typeface="Open Sans"/>
              </a:rPr>
              <a:t>các</a:t>
            </a:r>
            <a:r>
              <a:rPr lang="en-US" sz="3376" dirty="0">
                <a:solidFill>
                  <a:srgbClr val="FFFFFF"/>
                </a:solidFill>
                <a:latin typeface="Open Sans"/>
              </a:rPr>
              <a:t> </a:t>
            </a:r>
            <a:r>
              <a:rPr lang="en-US" sz="3376" dirty="0" err="1">
                <a:solidFill>
                  <a:srgbClr val="FFFFFF"/>
                </a:solidFill>
                <a:latin typeface="Open Sans"/>
              </a:rPr>
              <a:t>hoạt</a:t>
            </a:r>
            <a:r>
              <a:rPr lang="en-US" sz="3376" dirty="0">
                <a:solidFill>
                  <a:srgbClr val="FFFFFF"/>
                </a:solidFill>
                <a:latin typeface="Open Sans"/>
              </a:rPr>
              <a:t> </a:t>
            </a:r>
            <a:r>
              <a:rPr lang="en-US" sz="3376" dirty="0" err="1">
                <a:solidFill>
                  <a:srgbClr val="FFFFFF"/>
                </a:solidFill>
                <a:latin typeface="Open Sans"/>
              </a:rPr>
              <a:t>động</a:t>
            </a:r>
            <a:r>
              <a:rPr lang="en-US" sz="3376" dirty="0">
                <a:solidFill>
                  <a:srgbClr val="FFFFFF"/>
                </a:solidFill>
                <a:latin typeface="Open Sans"/>
              </a:rPr>
              <a:t> </a:t>
            </a:r>
            <a:r>
              <a:rPr lang="en-US" sz="3376" dirty="0" err="1">
                <a:solidFill>
                  <a:srgbClr val="FFFFFF"/>
                </a:solidFill>
                <a:latin typeface="Open Sans"/>
              </a:rPr>
              <a:t>như</a:t>
            </a:r>
            <a:r>
              <a:rPr lang="en-US" sz="3376" dirty="0">
                <a:solidFill>
                  <a:srgbClr val="FFFFFF"/>
                </a:solidFill>
                <a:latin typeface="Open Sans"/>
              </a:rPr>
              <a:t>: </a:t>
            </a:r>
            <a:r>
              <a:rPr lang="en-US" sz="3376" dirty="0" err="1">
                <a:solidFill>
                  <a:srgbClr val="FFFFFF"/>
                </a:solidFill>
                <a:latin typeface="Open Sans"/>
              </a:rPr>
              <a:t>Thiết</a:t>
            </a:r>
            <a:r>
              <a:rPr lang="en-US" sz="3376" dirty="0">
                <a:solidFill>
                  <a:srgbClr val="FFFFFF"/>
                </a:solidFill>
                <a:latin typeface="Open Sans"/>
              </a:rPr>
              <a:t> </a:t>
            </a:r>
            <a:r>
              <a:rPr lang="en-US" sz="3376" dirty="0" err="1">
                <a:solidFill>
                  <a:srgbClr val="FFFFFF"/>
                </a:solidFill>
                <a:latin typeface="Open Sans"/>
              </a:rPr>
              <a:t>kế</a:t>
            </a:r>
            <a:r>
              <a:rPr lang="en-US" sz="3376" dirty="0">
                <a:solidFill>
                  <a:srgbClr val="FFFFFF"/>
                </a:solidFill>
                <a:latin typeface="Open Sans"/>
              </a:rPr>
              <a:t> </a:t>
            </a:r>
            <a:r>
              <a:rPr lang="en-US" sz="3376" dirty="0" err="1">
                <a:solidFill>
                  <a:srgbClr val="FFFFFF"/>
                </a:solidFill>
                <a:latin typeface="Open Sans"/>
              </a:rPr>
              <a:t>giao</a:t>
            </a:r>
            <a:r>
              <a:rPr lang="en-US" sz="3376" dirty="0">
                <a:solidFill>
                  <a:srgbClr val="FFFFFF"/>
                </a:solidFill>
                <a:latin typeface="Open Sans"/>
              </a:rPr>
              <a:t> </a:t>
            </a:r>
            <a:r>
              <a:rPr lang="en-US" sz="3376" dirty="0" err="1">
                <a:solidFill>
                  <a:srgbClr val="FFFFFF"/>
                </a:solidFill>
                <a:latin typeface="Open Sans"/>
              </a:rPr>
              <a:t>diện</a:t>
            </a:r>
            <a:r>
              <a:rPr lang="en-US" sz="3376" dirty="0">
                <a:solidFill>
                  <a:srgbClr val="FFFFFF"/>
                </a:solidFill>
                <a:latin typeface="Open Sans"/>
              </a:rPr>
              <a:t> </a:t>
            </a:r>
            <a:r>
              <a:rPr lang="en-US" sz="3376" dirty="0" err="1">
                <a:solidFill>
                  <a:srgbClr val="FFFFFF"/>
                </a:solidFill>
                <a:latin typeface="Open Sans"/>
              </a:rPr>
              <a:t>người</a:t>
            </a:r>
            <a:r>
              <a:rPr lang="en-US" sz="3376" dirty="0">
                <a:solidFill>
                  <a:srgbClr val="FFFFFF"/>
                </a:solidFill>
                <a:latin typeface="Open Sans"/>
              </a:rPr>
              <a:t> </a:t>
            </a:r>
            <a:r>
              <a:rPr lang="en-US" sz="3376" dirty="0" err="1">
                <a:solidFill>
                  <a:srgbClr val="FFFFFF"/>
                </a:solidFill>
                <a:latin typeface="Open Sans"/>
              </a:rPr>
              <a:t>dùng</a:t>
            </a:r>
            <a:r>
              <a:rPr lang="en-US" sz="3376" dirty="0">
                <a:solidFill>
                  <a:srgbClr val="FFFFFF"/>
                </a:solidFill>
                <a:latin typeface="Open Sans"/>
              </a:rPr>
              <a:t>, </a:t>
            </a:r>
            <a:r>
              <a:rPr lang="en-US" sz="3376" dirty="0" err="1">
                <a:solidFill>
                  <a:srgbClr val="FFFFFF"/>
                </a:solidFill>
                <a:latin typeface="Open Sans"/>
              </a:rPr>
              <a:t>phát</a:t>
            </a:r>
            <a:r>
              <a:rPr lang="en-US" sz="3376" dirty="0">
                <a:solidFill>
                  <a:srgbClr val="FFFFFF"/>
                </a:solidFill>
                <a:latin typeface="Open Sans"/>
              </a:rPr>
              <a:t> </a:t>
            </a:r>
            <a:r>
              <a:rPr lang="en-US" sz="3376" dirty="0" err="1">
                <a:solidFill>
                  <a:srgbClr val="FFFFFF"/>
                </a:solidFill>
                <a:latin typeface="Open Sans"/>
              </a:rPr>
              <a:t>triển</a:t>
            </a:r>
            <a:r>
              <a:rPr lang="en-US" sz="3376" dirty="0">
                <a:solidFill>
                  <a:srgbClr val="FFFFFF"/>
                </a:solidFill>
                <a:latin typeface="Open Sans"/>
              </a:rPr>
              <a:t> </a:t>
            </a:r>
            <a:r>
              <a:rPr lang="en-US" sz="3376" dirty="0" err="1">
                <a:solidFill>
                  <a:srgbClr val="FFFFFF"/>
                </a:solidFill>
                <a:latin typeface="Open Sans"/>
              </a:rPr>
              <a:t>giao</a:t>
            </a:r>
            <a:r>
              <a:rPr lang="en-US" sz="3376" dirty="0">
                <a:solidFill>
                  <a:srgbClr val="FFFFFF"/>
                </a:solidFill>
                <a:latin typeface="Open Sans"/>
              </a:rPr>
              <a:t> </a:t>
            </a:r>
            <a:r>
              <a:rPr lang="en-US" sz="3376" dirty="0" err="1">
                <a:solidFill>
                  <a:srgbClr val="FFFFFF"/>
                </a:solidFill>
                <a:latin typeface="Open Sans"/>
              </a:rPr>
              <a:t>diện</a:t>
            </a:r>
            <a:r>
              <a:rPr lang="en-US" sz="3376" dirty="0">
                <a:solidFill>
                  <a:srgbClr val="FFFFFF"/>
                </a:solidFill>
                <a:latin typeface="Open Sans"/>
              </a:rPr>
              <a:t> </a:t>
            </a:r>
            <a:r>
              <a:rPr lang="en-US" sz="3376" dirty="0" err="1">
                <a:solidFill>
                  <a:srgbClr val="FFFFFF"/>
                </a:solidFill>
                <a:latin typeface="Open Sans"/>
              </a:rPr>
              <a:t>người</a:t>
            </a:r>
            <a:r>
              <a:rPr lang="en-US" sz="3376" dirty="0">
                <a:solidFill>
                  <a:srgbClr val="FFFFFF"/>
                </a:solidFill>
                <a:latin typeface="Open Sans"/>
              </a:rPr>
              <a:t> </a:t>
            </a:r>
            <a:r>
              <a:rPr lang="en-US" sz="3376" dirty="0" err="1">
                <a:solidFill>
                  <a:srgbClr val="FFFFFF"/>
                </a:solidFill>
                <a:latin typeface="Open Sans"/>
              </a:rPr>
              <a:t>dùng</a:t>
            </a:r>
            <a:r>
              <a:rPr lang="en-US" sz="3376" dirty="0">
                <a:solidFill>
                  <a:srgbClr val="FFFFFF"/>
                </a:solidFill>
                <a:latin typeface="Open San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575" y="-2873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B22222"/>
            </a:solidFill>
          </p:spPr>
          <p:txBody>
            <a:bodyPr/>
            <a:lstStyle/>
            <a:p>
              <a:endParaRPr lang="en-US"/>
            </a:p>
          </p:txBody>
        </p:sp>
        <p:sp>
          <p:nvSpPr>
            <p:cNvPr id="4" name="TextBox 4"/>
            <p:cNvSpPr txBox="1"/>
            <p:nvPr/>
          </p:nvSpPr>
          <p:spPr>
            <a:xfrm>
              <a:off x="0" y="-38100"/>
              <a:ext cx="4816593" cy="1392767"/>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0938967" y="1527306"/>
            <a:ext cx="6320333" cy="8229600"/>
            <a:chOff x="0" y="0"/>
            <a:chExt cx="14630400" cy="19050000"/>
          </a:xfrm>
        </p:grpSpPr>
        <p:sp>
          <p:nvSpPr>
            <p:cNvPr id="6" name="Freeform 6"/>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2"/>
              <a:stretch>
                <a:fillRect l="-35232" r="-35232"/>
              </a:stretch>
            </a:blipFill>
          </p:spPr>
          <p:txBody>
            <a:bodyPr/>
            <a:lstStyle/>
            <a:p>
              <a:endParaRPr lang="en-US"/>
            </a:p>
          </p:txBody>
        </p:sp>
        <p:sp>
          <p:nvSpPr>
            <p:cNvPr id="7" name="Freeform 7"/>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txBody>
            <a:bodyPr/>
            <a:lstStyle/>
            <a:p>
              <a:endParaRPr lang="en-US"/>
            </a:p>
          </p:txBody>
        </p:sp>
      </p:grpSp>
      <p:grpSp>
        <p:nvGrpSpPr>
          <p:cNvPr id="8" name="Group 8"/>
          <p:cNvGrpSpPr/>
          <p:nvPr/>
        </p:nvGrpSpPr>
        <p:grpSpPr>
          <a:xfrm>
            <a:off x="-1174197" y="-1204620"/>
            <a:ext cx="3747641" cy="37476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0100" cap="sq">
              <a:solidFill>
                <a:srgbClr val="FFFFFF"/>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409919" y="1879408"/>
            <a:ext cx="4746443" cy="1193875"/>
          </a:xfrm>
          <a:prstGeom prst="rect">
            <a:avLst/>
          </a:prstGeom>
        </p:spPr>
        <p:txBody>
          <a:bodyPr lIns="0" tIns="0" rIns="0" bIns="0" rtlCol="0" anchor="t">
            <a:spAutoFit/>
          </a:bodyPr>
          <a:lstStyle/>
          <a:p>
            <a:pPr marL="0" lvl="0" indent="0">
              <a:lnSpc>
                <a:spcPts val="9795"/>
              </a:lnSpc>
              <a:spcBef>
                <a:spcPct val="0"/>
              </a:spcBef>
            </a:pPr>
            <a:r>
              <a:rPr lang="en-US" sz="6997">
                <a:solidFill>
                  <a:srgbClr val="FFFFFF"/>
                </a:solidFill>
                <a:latin typeface="Open Sans Extra Bold"/>
              </a:rPr>
              <a:t>WEBSITE</a:t>
            </a:r>
          </a:p>
        </p:txBody>
      </p:sp>
      <p:sp>
        <p:nvSpPr>
          <p:cNvPr id="12" name="AutoShape 12"/>
          <p:cNvSpPr/>
          <p:nvPr/>
        </p:nvSpPr>
        <p:spPr>
          <a:xfrm flipH="1">
            <a:off x="17259300" y="7691615"/>
            <a:ext cx="187382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3" name="Freeform 13"/>
          <p:cNvSpPr/>
          <p:nvPr/>
        </p:nvSpPr>
        <p:spPr>
          <a:xfrm rot="-5400000">
            <a:off x="5124130" y="2379554"/>
            <a:ext cx="354149" cy="2599257"/>
          </a:xfrm>
          <a:custGeom>
            <a:avLst/>
            <a:gdLst/>
            <a:ahLst/>
            <a:cxnLst/>
            <a:rect l="l" t="t" r="r" b="b"/>
            <a:pathLst>
              <a:path w="354149" h="2599257">
                <a:moveTo>
                  <a:pt x="0" y="0"/>
                </a:moveTo>
                <a:lnTo>
                  <a:pt x="354148" y="0"/>
                </a:lnTo>
                <a:lnTo>
                  <a:pt x="354148" y="2599257"/>
                </a:lnTo>
                <a:lnTo>
                  <a:pt x="0" y="259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028700" y="5277045"/>
            <a:ext cx="8545008" cy="4781515"/>
          </a:xfrm>
          <a:prstGeom prst="rect">
            <a:avLst/>
          </a:prstGeom>
        </p:spPr>
        <p:txBody>
          <a:bodyPr lIns="0" tIns="0" rIns="0" bIns="0" rtlCol="0" anchor="t">
            <a:spAutoFit/>
          </a:bodyPr>
          <a:lstStyle/>
          <a:p>
            <a:pPr algn="just">
              <a:lnSpc>
                <a:spcPts val="4726"/>
              </a:lnSpc>
              <a:spcBef>
                <a:spcPct val="0"/>
              </a:spcBef>
            </a:pPr>
            <a:r>
              <a:rPr lang="en-US" sz="3376">
                <a:solidFill>
                  <a:srgbClr val="000000"/>
                </a:solidFill>
                <a:latin typeface="Open Sans"/>
              </a:rPr>
              <a:t>Website, hay còn gọi là trang web, là một tập hợp các trang thông tin được liên kết với nhau, lưu trữ trên máy chủ và có thể truy cập thông qua mạng internet. Các trang web này chứa nội dung dạng văn bản, hình ảnh, video, âm thanh, v.v. và cung cấp cho người dùng nhiều chức năng và thông tin khác nhau.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3950" y="10045249"/>
            <a:ext cx="16040100" cy="480797"/>
            <a:chOff x="0" y="0"/>
            <a:chExt cx="5150400" cy="154382"/>
          </a:xfrm>
        </p:grpSpPr>
        <p:sp>
          <p:nvSpPr>
            <p:cNvPr id="3" name="Freeform 3"/>
            <p:cNvSpPr/>
            <p:nvPr/>
          </p:nvSpPr>
          <p:spPr>
            <a:xfrm>
              <a:off x="0" y="0"/>
              <a:ext cx="5150400" cy="154382"/>
            </a:xfrm>
            <a:custGeom>
              <a:avLst/>
              <a:gdLst/>
              <a:ahLst/>
              <a:cxnLst/>
              <a:rect l="l" t="t" r="r" b="b"/>
              <a:pathLst>
                <a:path w="5150400" h="154382">
                  <a:moveTo>
                    <a:pt x="9653" y="0"/>
                  </a:moveTo>
                  <a:lnTo>
                    <a:pt x="5140746" y="0"/>
                  </a:lnTo>
                  <a:cubicBezTo>
                    <a:pt x="5143307" y="0"/>
                    <a:pt x="5145762" y="1017"/>
                    <a:pt x="5147572" y="2827"/>
                  </a:cubicBezTo>
                  <a:cubicBezTo>
                    <a:pt x="5149383" y="4638"/>
                    <a:pt x="5150400" y="7093"/>
                    <a:pt x="5150400" y="9653"/>
                  </a:cubicBezTo>
                  <a:lnTo>
                    <a:pt x="5150400" y="144728"/>
                  </a:lnTo>
                  <a:cubicBezTo>
                    <a:pt x="5150400" y="147288"/>
                    <a:pt x="5149383" y="149744"/>
                    <a:pt x="5147572" y="151554"/>
                  </a:cubicBezTo>
                  <a:cubicBezTo>
                    <a:pt x="5145762" y="153364"/>
                    <a:pt x="5143307" y="154382"/>
                    <a:pt x="5140746" y="154382"/>
                  </a:cubicBezTo>
                  <a:lnTo>
                    <a:pt x="9653" y="154382"/>
                  </a:lnTo>
                  <a:cubicBezTo>
                    <a:pt x="7093" y="154382"/>
                    <a:pt x="4638" y="153364"/>
                    <a:pt x="2827" y="151554"/>
                  </a:cubicBezTo>
                  <a:cubicBezTo>
                    <a:pt x="1017" y="149744"/>
                    <a:pt x="0" y="147288"/>
                    <a:pt x="0" y="144728"/>
                  </a:cubicBezTo>
                  <a:lnTo>
                    <a:pt x="0" y="9653"/>
                  </a:lnTo>
                  <a:cubicBezTo>
                    <a:pt x="0" y="7093"/>
                    <a:pt x="1017" y="4638"/>
                    <a:pt x="2827" y="2827"/>
                  </a:cubicBezTo>
                  <a:cubicBezTo>
                    <a:pt x="4638" y="1017"/>
                    <a:pt x="7093" y="0"/>
                    <a:pt x="9653" y="0"/>
                  </a:cubicBezTo>
                  <a:close/>
                </a:path>
              </a:pathLst>
            </a:custGeom>
            <a:solidFill>
              <a:srgbClr val="B22222"/>
            </a:solidFill>
          </p:spPr>
          <p:txBody>
            <a:bodyPr/>
            <a:lstStyle/>
            <a:p>
              <a:endParaRPr lang="en-US"/>
            </a:p>
          </p:txBody>
        </p:sp>
        <p:sp>
          <p:nvSpPr>
            <p:cNvPr id="4" name="TextBox 4"/>
            <p:cNvSpPr txBox="1"/>
            <p:nvPr/>
          </p:nvSpPr>
          <p:spPr>
            <a:xfrm>
              <a:off x="0" y="-38100"/>
              <a:ext cx="5150400" cy="19248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76134" y="-2227534"/>
            <a:ext cx="4455067" cy="44550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19150" cap="sq">
              <a:solidFill>
                <a:srgbClr val="F1F1F1"/>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18210" y="5470034"/>
            <a:ext cx="7848580" cy="3817677"/>
            <a:chOff x="0" y="0"/>
            <a:chExt cx="1977849" cy="962058"/>
          </a:xfrm>
        </p:grpSpPr>
        <p:sp>
          <p:nvSpPr>
            <p:cNvPr id="9" name="Freeform 9"/>
            <p:cNvSpPr/>
            <p:nvPr/>
          </p:nvSpPr>
          <p:spPr>
            <a:xfrm>
              <a:off x="0" y="0"/>
              <a:ext cx="1977849" cy="962058"/>
            </a:xfrm>
            <a:custGeom>
              <a:avLst/>
              <a:gdLst/>
              <a:ahLst/>
              <a:cxnLst/>
              <a:rect l="l" t="t" r="r" b="b"/>
              <a:pathLst>
                <a:path w="1977849" h="962058">
                  <a:moveTo>
                    <a:pt x="31565" y="0"/>
                  </a:moveTo>
                  <a:lnTo>
                    <a:pt x="1946284" y="0"/>
                  </a:lnTo>
                  <a:cubicBezTo>
                    <a:pt x="1954656" y="0"/>
                    <a:pt x="1962685" y="3326"/>
                    <a:pt x="1968604" y="9245"/>
                  </a:cubicBezTo>
                  <a:cubicBezTo>
                    <a:pt x="1974524" y="15165"/>
                    <a:pt x="1977849" y="23194"/>
                    <a:pt x="1977849" y="31565"/>
                  </a:cubicBezTo>
                  <a:lnTo>
                    <a:pt x="1977849" y="930493"/>
                  </a:lnTo>
                  <a:cubicBezTo>
                    <a:pt x="1977849" y="947926"/>
                    <a:pt x="1963717" y="962058"/>
                    <a:pt x="1946284" y="962058"/>
                  </a:cubicBezTo>
                  <a:lnTo>
                    <a:pt x="31565" y="962058"/>
                  </a:lnTo>
                  <a:cubicBezTo>
                    <a:pt x="23194" y="962058"/>
                    <a:pt x="15165" y="958733"/>
                    <a:pt x="9245" y="952813"/>
                  </a:cubicBezTo>
                  <a:cubicBezTo>
                    <a:pt x="3326" y="946893"/>
                    <a:pt x="0" y="938865"/>
                    <a:pt x="0" y="930493"/>
                  </a:cubicBezTo>
                  <a:lnTo>
                    <a:pt x="0" y="31565"/>
                  </a:lnTo>
                  <a:cubicBezTo>
                    <a:pt x="0" y="14132"/>
                    <a:pt x="14132" y="0"/>
                    <a:pt x="31565" y="0"/>
                  </a:cubicBezTo>
                  <a:close/>
                </a:path>
              </a:pathLst>
            </a:custGeom>
            <a:solidFill>
              <a:srgbClr val="F1F1F1"/>
            </a:solidFill>
          </p:spPr>
          <p:txBody>
            <a:bodyPr/>
            <a:lstStyle/>
            <a:p>
              <a:endParaRPr lang="en-US"/>
            </a:p>
          </p:txBody>
        </p:sp>
        <p:sp>
          <p:nvSpPr>
            <p:cNvPr id="10" name="TextBox 10"/>
            <p:cNvSpPr txBox="1"/>
            <p:nvPr/>
          </p:nvSpPr>
          <p:spPr>
            <a:xfrm>
              <a:off x="0" y="-38100"/>
              <a:ext cx="1977849" cy="100015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569401" y="5470034"/>
            <a:ext cx="7594649" cy="3817677"/>
            <a:chOff x="0" y="0"/>
            <a:chExt cx="1913858" cy="962058"/>
          </a:xfrm>
        </p:grpSpPr>
        <p:sp>
          <p:nvSpPr>
            <p:cNvPr id="12" name="Freeform 12"/>
            <p:cNvSpPr/>
            <p:nvPr/>
          </p:nvSpPr>
          <p:spPr>
            <a:xfrm>
              <a:off x="0" y="0"/>
              <a:ext cx="1913858" cy="962058"/>
            </a:xfrm>
            <a:custGeom>
              <a:avLst/>
              <a:gdLst/>
              <a:ahLst/>
              <a:cxnLst/>
              <a:rect l="l" t="t" r="r" b="b"/>
              <a:pathLst>
                <a:path w="1913858" h="962058">
                  <a:moveTo>
                    <a:pt x="32621" y="0"/>
                  </a:moveTo>
                  <a:lnTo>
                    <a:pt x="1881238" y="0"/>
                  </a:lnTo>
                  <a:cubicBezTo>
                    <a:pt x="1889889" y="0"/>
                    <a:pt x="1898186" y="3437"/>
                    <a:pt x="1904304" y="9554"/>
                  </a:cubicBezTo>
                  <a:cubicBezTo>
                    <a:pt x="1910422" y="15672"/>
                    <a:pt x="1913858" y="23969"/>
                    <a:pt x="1913858" y="32621"/>
                  </a:cubicBezTo>
                  <a:lnTo>
                    <a:pt x="1913858" y="929438"/>
                  </a:lnTo>
                  <a:cubicBezTo>
                    <a:pt x="1913858" y="947454"/>
                    <a:pt x="1899254" y="962058"/>
                    <a:pt x="1881238" y="962058"/>
                  </a:cubicBezTo>
                  <a:lnTo>
                    <a:pt x="32621" y="962058"/>
                  </a:lnTo>
                  <a:cubicBezTo>
                    <a:pt x="23969" y="962058"/>
                    <a:pt x="15672" y="958621"/>
                    <a:pt x="9554" y="952504"/>
                  </a:cubicBezTo>
                  <a:cubicBezTo>
                    <a:pt x="3437" y="946386"/>
                    <a:pt x="0" y="938089"/>
                    <a:pt x="0" y="929438"/>
                  </a:cubicBezTo>
                  <a:lnTo>
                    <a:pt x="0" y="32621"/>
                  </a:lnTo>
                  <a:cubicBezTo>
                    <a:pt x="0" y="14605"/>
                    <a:pt x="14605" y="0"/>
                    <a:pt x="32621" y="0"/>
                  </a:cubicBezTo>
                  <a:close/>
                </a:path>
              </a:pathLst>
            </a:custGeom>
            <a:solidFill>
              <a:srgbClr val="F1F1F1"/>
            </a:solidFill>
          </p:spPr>
          <p:txBody>
            <a:bodyPr/>
            <a:lstStyle/>
            <a:p>
              <a:endParaRPr lang="en-US"/>
            </a:p>
          </p:txBody>
        </p:sp>
        <p:sp>
          <p:nvSpPr>
            <p:cNvPr id="13" name="TextBox 13"/>
            <p:cNvSpPr txBox="1"/>
            <p:nvPr/>
          </p:nvSpPr>
          <p:spPr>
            <a:xfrm>
              <a:off x="0" y="-38100"/>
              <a:ext cx="1913858" cy="1000158"/>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184351" y="1465676"/>
            <a:ext cx="1406202" cy="221253"/>
          </a:xfrm>
          <a:custGeom>
            <a:avLst/>
            <a:gdLst/>
            <a:ahLst/>
            <a:cxnLst/>
            <a:rect l="l" t="t" r="r" b="b"/>
            <a:pathLst>
              <a:path w="1406202" h="221253">
                <a:moveTo>
                  <a:pt x="0" y="0"/>
                </a:moveTo>
                <a:lnTo>
                  <a:pt x="1406202" y="0"/>
                </a:lnTo>
                <a:lnTo>
                  <a:pt x="1406202" y="221253"/>
                </a:lnTo>
                <a:lnTo>
                  <a:pt x="0" y="221253"/>
                </a:lnTo>
                <a:lnTo>
                  <a:pt x="0" y="0"/>
                </a:lnTo>
                <a:close/>
              </a:path>
            </a:pathLst>
          </a:custGeom>
          <a:blipFill>
            <a:blip r:embed="rId2">
              <a:extLst>
                <a:ext uri="{96DAC541-7B7A-43D3-8B79-37D633B846F1}">
                  <asvg:svgBlip xmlns:asvg="http://schemas.microsoft.com/office/drawing/2016/SVG/main" r:embed="rId3"/>
                </a:ext>
              </a:extLst>
            </a:blip>
            <a:stretch>
              <a:fillRect r="-29160"/>
            </a:stretch>
          </a:blipFill>
        </p:spPr>
        <p:txBody>
          <a:bodyPr/>
          <a:lstStyle/>
          <a:p>
            <a:endParaRPr lang="en-US"/>
          </a:p>
        </p:txBody>
      </p:sp>
      <p:sp>
        <p:nvSpPr>
          <p:cNvPr id="15" name="Freeform 15"/>
          <p:cNvSpPr/>
          <p:nvPr/>
        </p:nvSpPr>
        <p:spPr>
          <a:xfrm>
            <a:off x="6990249" y="3698987"/>
            <a:ext cx="1501125" cy="490093"/>
          </a:xfrm>
          <a:custGeom>
            <a:avLst/>
            <a:gdLst/>
            <a:ahLst/>
            <a:cxnLst/>
            <a:rect l="l" t="t" r="r" b="b"/>
            <a:pathLst>
              <a:path w="1501125" h="490093">
                <a:moveTo>
                  <a:pt x="0" y="0"/>
                </a:moveTo>
                <a:lnTo>
                  <a:pt x="1501125" y="0"/>
                </a:lnTo>
                <a:lnTo>
                  <a:pt x="1501125" y="490094"/>
                </a:lnTo>
                <a:lnTo>
                  <a:pt x="0" y="490094"/>
                </a:lnTo>
                <a:lnTo>
                  <a:pt x="0" y="0"/>
                </a:lnTo>
                <a:close/>
              </a:path>
            </a:pathLst>
          </a:custGeom>
          <a:blipFill>
            <a:blip r:embed="rId4">
              <a:extLst>
                <a:ext uri="{96DAC541-7B7A-43D3-8B79-37D633B846F1}">
                  <asvg:svgBlip xmlns:asvg="http://schemas.microsoft.com/office/drawing/2016/SVG/main" r:embed="rId5"/>
                </a:ext>
              </a:extLst>
            </a:blip>
            <a:stretch>
              <a:fillRect l="-11545" t="-292932" r="-77457" b="-190213"/>
            </a:stretch>
          </a:blipFill>
        </p:spPr>
        <p:txBody>
          <a:bodyPr/>
          <a:lstStyle/>
          <a:p>
            <a:endParaRPr lang="en-US"/>
          </a:p>
        </p:txBody>
      </p:sp>
      <p:grpSp>
        <p:nvGrpSpPr>
          <p:cNvPr id="16" name="Group 16"/>
          <p:cNvGrpSpPr/>
          <p:nvPr/>
        </p:nvGrpSpPr>
        <p:grpSpPr>
          <a:xfrm>
            <a:off x="9569401" y="1075151"/>
            <a:ext cx="7594649" cy="3823383"/>
            <a:chOff x="0" y="0"/>
            <a:chExt cx="1913858" cy="963496"/>
          </a:xfrm>
        </p:grpSpPr>
        <p:sp>
          <p:nvSpPr>
            <p:cNvPr id="17" name="Freeform 17"/>
            <p:cNvSpPr/>
            <p:nvPr/>
          </p:nvSpPr>
          <p:spPr>
            <a:xfrm>
              <a:off x="0" y="0"/>
              <a:ext cx="1913858" cy="963496"/>
            </a:xfrm>
            <a:custGeom>
              <a:avLst/>
              <a:gdLst/>
              <a:ahLst/>
              <a:cxnLst/>
              <a:rect l="l" t="t" r="r" b="b"/>
              <a:pathLst>
                <a:path w="1913858" h="963496">
                  <a:moveTo>
                    <a:pt x="32621" y="0"/>
                  </a:moveTo>
                  <a:lnTo>
                    <a:pt x="1881238" y="0"/>
                  </a:lnTo>
                  <a:cubicBezTo>
                    <a:pt x="1889889" y="0"/>
                    <a:pt x="1898186" y="3437"/>
                    <a:pt x="1904304" y="9554"/>
                  </a:cubicBezTo>
                  <a:cubicBezTo>
                    <a:pt x="1910422" y="15672"/>
                    <a:pt x="1913858" y="23969"/>
                    <a:pt x="1913858" y="32621"/>
                  </a:cubicBezTo>
                  <a:lnTo>
                    <a:pt x="1913858" y="930876"/>
                  </a:lnTo>
                  <a:cubicBezTo>
                    <a:pt x="1913858" y="948891"/>
                    <a:pt x="1899254" y="963496"/>
                    <a:pt x="1881238" y="963496"/>
                  </a:cubicBezTo>
                  <a:lnTo>
                    <a:pt x="32621" y="963496"/>
                  </a:lnTo>
                  <a:cubicBezTo>
                    <a:pt x="14605" y="963496"/>
                    <a:pt x="0" y="948891"/>
                    <a:pt x="0" y="930876"/>
                  </a:cubicBezTo>
                  <a:lnTo>
                    <a:pt x="0" y="32621"/>
                  </a:lnTo>
                  <a:cubicBezTo>
                    <a:pt x="0" y="14605"/>
                    <a:pt x="14605" y="0"/>
                    <a:pt x="32621" y="0"/>
                  </a:cubicBezTo>
                  <a:close/>
                </a:path>
              </a:pathLst>
            </a:custGeom>
            <a:solidFill>
              <a:srgbClr val="F1F1F1"/>
            </a:solidFill>
          </p:spPr>
          <p:txBody>
            <a:bodyPr/>
            <a:lstStyle/>
            <a:p>
              <a:endParaRPr lang="en-US"/>
            </a:p>
          </p:txBody>
        </p:sp>
        <p:sp>
          <p:nvSpPr>
            <p:cNvPr id="18" name="TextBox 18"/>
            <p:cNvSpPr txBox="1"/>
            <p:nvPr/>
          </p:nvSpPr>
          <p:spPr>
            <a:xfrm>
              <a:off x="0" y="-38100"/>
              <a:ext cx="1913858" cy="1001596"/>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948173" y="2629157"/>
            <a:ext cx="6622601" cy="2025015"/>
          </a:xfrm>
          <a:prstGeom prst="rect">
            <a:avLst/>
          </a:prstGeom>
        </p:spPr>
        <p:txBody>
          <a:bodyPr lIns="0" tIns="0" rIns="0" bIns="0" rtlCol="0" anchor="t">
            <a:spAutoFit/>
          </a:bodyPr>
          <a:lstStyle/>
          <a:p>
            <a:pPr marL="0" lvl="0" indent="0">
              <a:lnSpc>
                <a:spcPts val="7919"/>
              </a:lnSpc>
            </a:pPr>
            <a:r>
              <a:rPr lang="en-US" sz="7199" dirty="0">
                <a:solidFill>
                  <a:srgbClr val="B22222"/>
                </a:solidFill>
                <a:latin typeface="Open Sans Extra Bold"/>
              </a:rPr>
              <a:t>NGÔN NGỮ SỬ DỤNG</a:t>
            </a:r>
          </a:p>
        </p:txBody>
      </p:sp>
      <p:sp>
        <p:nvSpPr>
          <p:cNvPr id="20" name="TextBox 20"/>
          <p:cNvSpPr txBox="1"/>
          <p:nvPr/>
        </p:nvSpPr>
        <p:spPr>
          <a:xfrm>
            <a:off x="10484020" y="1770334"/>
            <a:ext cx="4431354" cy="571560"/>
          </a:xfrm>
          <a:prstGeom prst="rect">
            <a:avLst/>
          </a:prstGeom>
        </p:spPr>
        <p:txBody>
          <a:bodyPr lIns="0" tIns="0" rIns="0" bIns="0" rtlCol="0" anchor="t">
            <a:spAutoFit/>
          </a:bodyPr>
          <a:lstStyle/>
          <a:p>
            <a:pPr marL="0" lvl="0" indent="0">
              <a:lnSpc>
                <a:spcPts val="4721"/>
              </a:lnSpc>
              <a:spcBef>
                <a:spcPct val="0"/>
              </a:spcBef>
            </a:pPr>
            <a:r>
              <a:rPr lang="en-US" sz="3372">
                <a:solidFill>
                  <a:srgbClr val="000000"/>
                </a:solidFill>
                <a:latin typeface="Open Sans Extra Bold"/>
              </a:rPr>
              <a:t>HTML</a:t>
            </a:r>
          </a:p>
        </p:txBody>
      </p:sp>
      <p:sp>
        <p:nvSpPr>
          <p:cNvPr id="21" name="TextBox 21"/>
          <p:cNvSpPr txBox="1"/>
          <p:nvPr/>
        </p:nvSpPr>
        <p:spPr>
          <a:xfrm>
            <a:off x="10484020" y="6167570"/>
            <a:ext cx="4882666" cy="571560"/>
          </a:xfrm>
          <a:prstGeom prst="rect">
            <a:avLst/>
          </a:prstGeom>
        </p:spPr>
        <p:txBody>
          <a:bodyPr lIns="0" tIns="0" rIns="0" bIns="0" rtlCol="0" anchor="t">
            <a:spAutoFit/>
          </a:bodyPr>
          <a:lstStyle/>
          <a:p>
            <a:pPr marL="0" lvl="0" indent="0">
              <a:lnSpc>
                <a:spcPts val="4721"/>
              </a:lnSpc>
              <a:spcBef>
                <a:spcPct val="0"/>
              </a:spcBef>
            </a:pPr>
            <a:r>
              <a:rPr lang="en-US" sz="3372">
                <a:solidFill>
                  <a:srgbClr val="000000"/>
                </a:solidFill>
                <a:latin typeface="Open Sans Extra Bold"/>
              </a:rPr>
              <a:t>JAVASCRIPT</a:t>
            </a:r>
          </a:p>
        </p:txBody>
      </p:sp>
      <p:sp>
        <p:nvSpPr>
          <p:cNvPr id="22" name="TextBox 22"/>
          <p:cNvSpPr txBox="1"/>
          <p:nvPr/>
        </p:nvSpPr>
        <p:spPr>
          <a:xfrm>
            <a:off x="2165535" y="6167570"/>
            <a:ext cx="5405239" cy="571560"/>
          </a:xfrm>
          <a:prstGeom prst="rect">
            <a:avLst/>
          </a:prstGeom>
        </p:spPr>
        <p:txBody>
          <a:bodyPr lIns="0" tIns="0" rIns="0" bIns="0" rtlCol="0" anchor="t">
            <a:spAutoFit/>
          </a:bodyPr>
          <a:lstStyle/>
          <a:p>
            <a:pPr marL="0" lvl="0" indent="0">
              <a:lnSpc>
                <a:spcPts val="4721"/>
              </a:lnSpc>
              <a:spcBef>
                <a:spcPct val="0"/>
              </a:spcBef>
            </a:pPr>
            <a:r>
              <a:rPr lang="en-US" sz="3372" dirty="0">
                <a:solidFill>
                  <a:srgbClr val="000000"/>
                </a:solidFill>
                <a:latin typeface="Open Sans Extra Bold"/>
              </a:rPr>
              <a:t>CSS</a:t>
            </a:r>
          </a:p>
        </p:txBody>
      </p:sp>
      <p:sp>
        <p:nvSpPr>
          <p:cNvPr id="23" name="TextBox 23"/>
          <p:cNvSpPr txBox="1"/>
          <p:nvPr/>
        </p:nvSpPr>
        <p:spPr>
          <a:xfrm>
            <a:off x="10484020" y="2654334"/>
            <a:ext cx="5765411" cy="1967230"/>
          </a:xfrm>
          <a:prstGeom prst="rect">
            <a:avLst/>
          </a:prstGeom>
        </p:spPr>
        <p:txBody>
          <a:bodyPr lIns="0" tIns="0" rIns="0" bIns="0" rtlCol="0" anchor="t">
            <a:spAutoFit/>
          </a:bodyPr>
          <a:lstStyle/>
          <a:p>
            <a:pPr>
              <a:lnSpc>
                <a:spcPts val="3920"/>
              </a:lnSpc>
              <a:spcBef>
                <a:spcPct val="0"/>
              </a:spcBef>
            </a:pPr>
            <a:r>
              <a:rPr lang="en-US" sz="2800" dirty="0" err="1">
                <a:solidFill>
                  <a:srgbClr val="000000"/>
                </a:solidFill>
                <a:latin typeface="Open Sans"/>
              </a:rPr>
              <a:t>Xác</a:t>
            </a:r>
            <a:r>
              <a:rPr lang="en-US" sz="2800" dirty="0">
                <a:solidFill>
                  <a:srgbClr val="000000"/>
                </a:solidFill>
                <a:latin typeface="Open Sans"/>
              </a:rPr>
              <a:t> </a:t>
            </a:r>
            <a:r>
              <a:rPr lang="en-US" sz="2800" dirty="0" err="1">
                <a:solidFill>
                  <a:srgbClr val="000000"/>
                </a:solidFill>
                <a:latin typeface="Open Sans"/>
              </a:rPr>
              <a:t>định</a:t>
            </a:r>
            <a:r>
              <a:rPr lang="en-US" sz="2800" dirty="0">
                <a:solidFill>
                  <a:srgbClr val="000000"/>
                </a:solidFill>
                <a:latin typeface="Open Sans"/>
              </a:rPr>
              <a:t> </a:t>
            </a:r>
            <a:r>
              <a:rPr lang="en-US" sz="2800" dirty="0" err="1">
                <a:solidFill>
                  <a:srgbClr val="000000"/>
                </a:solidFill>
                <a:latin typeface="Open Sans"/>
              </a:rPr>
              <a:t>cấu</a:t>
            </a:r>
            <a:r>
              <a:rPr lang="en-US" sz="2800" dirty="0">
                <a:solidFill>
                  <a:srgbClr val="000000"/>
                </a:solidFill>
                <a:latin typeface="Open Sans"/>
              </a:rPr>
              <a:t> </a:t>
            </a:r>
            <a:r>
              <a:rPr lang="en-US" sz="2800" dirty="0" err="1">
                <a:solidFill>
                  <a:srgbClr val="000000"/>
                </a:solidFill>
                <a:latin typeface="Open Sans"/>
              </a:rPr>
              <a:t>trúc</a:t>
            </a:r>
            <a:r>
              <a:rPr lang="en-US" sz="2800" dirty="0">
                <a:solidFill>
                  <a:srgbClr val="000000"/>
                </a:solidFill>
                <a:latin typeface="Open Sans"/>
              </a:rPr>
              <a:t> </a:t>
            </a:r>
            <a:r>
              <a:rPr lang="en-US" sz="2800" dirty="0" err="1">
                <a:solidFill>
                  <a:srgbClr val="000000"/>
                </a:solidFill>
                <a:latin typeface="Open Sans"/>
              </a:rPr>
              <a:t>trang</a:t>
            </a:r>
            <a:r>
              <a:rPr lang="en-US" sz="2800" dirty="0">
                <a:solidFill>
                  <a:srgbClr val="000000"/>
                </a:solidFill>
                <a:latin typeface="Open Sans"/>
              </a:rPr>
              <a:t>, </a:t>
            </a:r>
            <a:r>
              <a:rPr lang="en-US" sz="2800" dirty="0" err="1">
                <a:solidFill>
                  <a:srgbClr val="000000"/>
                </a:solidFill>
                <a:latin typeface="Open Sans"/>
              </a:rPr>
              <a:t>tạo</a:t>
            </a:r>
            <a:r>
              <a:rPr lang="en-US" sz="2800" dirty="0">
                <a:solidFill>
                  <a:srgbClr val="000000"/>
                </a:solidFill>
                <a:latin typeface="Open Sans"/>
              </a:rPr>
              <a:t> </a:t>
            </a:r>
            <a:r>
              <a:rPr lang="en-US" sz="2800" dirty="0" err="1">
                <a:solidFill>
                  <a:srgbClr val="000000"/>
                </a:solidFill>
                <a:latin typeface="Open Sans"/>
              </a:rPr>
              <a:t>liên</a:t>
            </a:r>
            <a:r>
              <a:rPr lang="en-US" sz="2800" dirty="0">
                <a:solidFill>
                  <a:srgbClr val="000000"/>
                </a:solidFill>
                <a:latin typeface="Open Sans"/>
              </a:rPr>
              <a:t> </a:t>
            </a:r>
            <a:r>
              <a:rPr lang="en-US" sz="2800" dirty="0" err="1">
                <a:solidFill>
                  <a:srgbClr val="000000"/>
                </a:solidFill>
                <a:latin typeface="Open Sans"/>
              </a:rPr>
              <a:t>kết</a:t>
            </a:r>
            <a:r>
              <a:rPr lang="en-US" sz="2800" dirty="0">
                <a:solidFill>
                  <a:srgbClr val="000000"/>
                </a:solidFill>
                <a:latin typeface="Open Sans"/>
              </a:rPr>
              <a:t> </a:t>
            </a:r>
            <a:r>
              <a:rPr lang="en-US" sz="2800" dirty="0" err="1">
                <a:solidFill>
                  <a:srgbClr val="000000"/>
                </a:solidFill>
                <a:latin typeface="Open Sans"/>
              </a:rPr>
              <a:t>giữa</a:t>
            </a:r>
            <a:r>
              <a:rPr lang="en-US" sz="2800" dirty="0">
                <a:solidFill>
                  <a:srgbClr val="000000"/>
                </a:solidFill>
                <a:latin typeface="Open Sans"/>
              </a:rPr>
              <a:t> </a:t>
            </a:r>
            <a:r>
              <a:rPr lang="en-US" sz="2800" dirty="0" err="1">
                <a:solidFill>
                  <a:srgbClr val="000000"/>
                </a:solidFill>
                <a:latin typeface="Open Sans"/>
              </a:rPr>
              <a:t>các</a:t>
            </a:r>
            <a:r>
              <a:rPr lang="en-US" sz="2800" dirty="0">
                <a:solidFill>
                  <a:srgbClr val="000000"/>
                </a:solidFill>
                <a:latin typeface="Open Sans"/>
              </a:rPr>
              <a:t> </a:t>
            </a:r>
            <a:r>
              <a:rPr lang="en-US" sz="2800" dirty="0" err="1">
                <a:solidFill>
                  <a:srgbClr val="000000"/>
                </a:solidFill>
                <a:latin typeface="Open Sans"/>
              </a:rPr>
              <a:t>trang</a:t>
            </a:r>
            <a:r>
              <a:rPr lang="en-US" sz="2800" dirty="0">
                <a:solidFill>
                  <a:srgbClr val="000000"/>
                </a:solidFill>
                <a:latin typeface="Open Sans"/>
              </a:rPr>
              <a:t>, </a:t>
            </a:r>
            <a:r>
              <a:rPr lang="en-US" sz="2800" dirty="0" err="1">
                <a:solidFill>
                  <a:srgbClr val="000000"/>
                </a:solidFill>
                <a:latin typeface="Open Sans"/>
              </a:rPr>
              <a:t>thêm</a:t>
            </a:r>
            <a:r>
              <a:rPr lang="en-US" sz="2800" dirty="0">
                <a:solidFill>
                  <a:srgbClr val="000000"/>
                </a:solidFill>
                <a:latin typeface="Open Sans"/>
              </a:rPr>
              <a:t> </a:t>
            </a:r>
            <a:r>
              <a:rPr lang="en-US" sz="2800" dirty="0" err="1">
                <a:solidFill>
                  <a:srgbClr val="000000"/>
                </a:solidFill>
                <a:latin typeface="Open Sans"/>
              </a:rPr>
              <a:t>hình</a:t>
            </a:r>
            <a:r>
              <a:rPr lang="en-US" sz="2800" dirty="0">
                <a:solidFill>
                  <a:srgbClr val="000000"/>
                </a:solidFill>
                <a:latin typeface="Open Sans"/>
              </a:rPr>
              <a:t> </a:t>
            </a:r>
            <a:r>
              <a:rPr lang="en-US" sz="2800" dirty="0" err="1">
                <a:solidFill>
                  <a:srgbClr val="000000"/>
                </a:solidFill>
                <a:latin typeface="Open Sans"/>
              </a:rPr>
              <a:t>ảnh</a:t>
            </a:r>
            <a:r>
              <a:rPr lang="en-US" sz="2800" dirty="0">
                <a:solidFill>
                  <a:srgbClr val="000000"/>
                </a:solidFill>
                <a:latin typeface="Open Sans"/>
              </a:rPr>
              <a:t> </a:t>
            </a:r>
            <a:r>
              <a:rPr lang="en-US" sz="2800" dirty="0" err="1">
                <a:solidFill>
                  <a:srgbClr val="000000"/>
                </a:solidFill>
                <a:latin typeface="Open Sans"/>
              </a:rPr>
              <a:t>và</a:t>
            </a:r>
            <a:r>
              <a:rPr lang="en-US" sz="2800" dirty="0">
                <a:solidFill>
                  <a:srgbClr val="000000"/>
                </a:solidFill>
                <a:latin typeface="Open Sans"/>
              </a:rPr>
              <a:t> video, </a:t>
            </a:r>
            <a:r>
              <a:rPr lang="en-US" sz="2800" dirty="0" err="1">
                <a:solidFill>
                  <a:srgbClr val="000000"/>
                </a:solidFill>
                <a:latin typeface="Open Sans"/>
              </a:rPr>
              <a:t>tạo</a:t>
            </a:r>
            <a:r>
              <a:rPr lang="en-US" sz="2800" dirty="0">
                <a:solidFill>
                  <a:srgbClr val="000000"/>
                </a:solidFill>
                <a:latin typeface="Open Sans"/>
              </a:rPr>
              <a:t> </a:t>
            </a:r>
            <a:r>
              <a:rPr lang="en-US" sz="2800" dirty="0" err="1">
                <a:solidFill>
                  <a:srgbClr val="000000"/>
                </a:solidFill>
                <a:latin typeface="Open Sans"/>
              </a:rPr>
              <a:t>biểu</a:t>
            </a:r>
            <a:r>
              <a:rPr lang="en-US" sz="2800" dirty="0">
                <a:solidFill>
                  <a:srgbClr val="000000"/>
                </a:solidFill>
                <a:latin typeface="Open Sans"/>
              </a:rPr>
              <a:t> </a:t>
            </a:r>
            <a:r>
              <a:rPr lang="en-US" sz="2800" dirty="0" err="1">
                <a:solidFill>
                  <a:srgbClr val="000000"/>
                </a:solidFill>
                <a:latin typeface="Open Sans"/>
              </a:rPr>
              <a:t>mẫu</a:t>
            </a:r>
            <a:r>
              <a:rPr lang="en-US" sz="2800" dirty="0">
                <a:solidFill>
                  <a:srgbClr val="000000"/>
                </a:solidFill>
                <a:latin typeface="Open Sans"/>
              </a:rPr>
              <a:t> </a:t>
            </a:r>
            <a:r>
              <a:rPr lang="en-US" sz="2800" dirty="0" err="1">
                <a:solidFill>
                  <a:srgbClr val="000000"/>
                </a:solidFill>
                <a:latin typeface="Open Sans"/>
              </a:rPr>
              <a:t>và</a:t>
            </a:r>
            <a:r>
              <a:rPr lang="en-US" sz="2800" dirty="0">
                <a:solidFill>
                  <a:srgbClr val="000000"/>
                </a:solidFill>
                <a:latin typeface="Open Sans"/>
              </a:rPr>
              <a:t> </a:t>
            </a:r>
            <a:r>
              <a:rPr lang="en-US" sz="2800" dirty="0" err="1">
                <a:solidFill>
                  <a:srgbClr val="000000"/>
                </a:solidFill>
                <a:latin typeface="Open Sans"/>
              </a:rPr>
              <a:t>sắp</a:t>
            </a:r>
            <a:r>
              <a:rPr lang="en-US" sz="2800" dirty="0">
                <a:solidFill>
                  <a:srgbClr val="000000"/>
                </a:solidFill>
                <a:latin typeface="Open Sans"/>
              </a:rPr>
              <a:t> </a:t>
            </a:r>
            <a:r>
              <a:rPr lang="en-US" sz="2800" dirty="0" err="1">
                <a:solidFill>
                  <a:srgbClr val="000000"/>
                </a:solidFill>
                <a:latin typeface="Open Sans"/>
              </a:rPr>
              <a:t>xếp</a:t>
            </a:r>
            <a:r>
              <a:rPr lang="en-US" sz="2800" dirty="0">
                <a:solidFill>
                  <a:srgbClr val="000000"/>
                </a:solidFill>
                <a:latin typeface="Open Sans"/>
              </a:rPr>
              <a:t> </a:t>
            </a:r>
            <a:r>
              <a:rPr lang="en-US" sz="2800" dirty="0" err="1">
                <a:solidFill>
                  <a:srgbClr val="000000"/>
                </a:solidFill>
                <a:latin typeface="Open Sans"/>
              </a:rPr>
              <a:t>nội</a:t>
            </a:r>
            <a:r>
              <a:rPr lang="en-US" sz="2800" dirty="0">
                <a:solidFill>
                  <a:srgbClr val="000000"/>
                </a:solidFill>
                <a:latin typeface="Open Sans"/>
              </a:rPr>
              <a:t> dung</a:t>
            </a:r>
          </a:p>
        </p:txBody>
      </p:sp>
      <p:sp>
        <p:nvSpPr>
          <p:cNvPr id="24" name="TextBox 24"/>
          <p:cNvSpPr txBox="1"/>
          <p:nvPr/>
        </p:nvSpPr>
        <p:spPr>
          <a:xfrm>
            <a:off x="10484020" y="7051571"/>
            <a:ext cx="6027835" cy="1471930"/>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Open Sans"/>
              </a:rPr>
              <a:t>Tạo các hiệu ứng tương tác cho website, tạo hiệu ứng động, thay đổi nội dung trang không cần tải lại</a:t>
            </a:r>
          </a:p>
        </p:txBody>
      </p:sp>
      <p:sp>
        <p:nvSpPr>
          <p:cNvPr id="25" name="TextBox 25"/>
          <p:cNvSpPr txBox="1"/>
          <p:nvPr/>
        </p:nvSpPr>
        <p:spPr>
          <a:xfrm>
            <a:off x="2165535" y="7051571"/>
            <a:ext cx="5765411" cy="1967230"/>
          </a:xfrm>
          <a:prstGeom prst="rect">
            <a:avLst/>
          </a:prstGeom>
        </p:spPr>
        <p:txBody>
          <a:bodyPr lIns="0" tIns="0" rIns="0" bIns="0" rtlCol="0" anchor="t">
            <a:spAutoFit/>
          </a:bodyPr>
          <a:lstStyle/>
          <a:p>
            <a:pPr>
              <a:lnSpc>
                <a:spcPts val="3920"/>
              </a:lnSpc>
              <a:spcBef>
                <a:spcPct val="0"/>
              </a:spcBef>
            </a:pPr>
            <a:r>
              <a:rPr lang="en-US" sz="2800" dirty="0" err="1">
                <a:solidFill>
                  <a:srgbClr val="000000"/>
                </a:solidFill>
                <a:latin typeface="Open Sans"/>
              </a:rPr>
              <a:t>Định</a:t>
            </a:r>
            <a:r>
              <a:rPr lang="en-US" sz="2800" dirty="0">
                <a:solidFill>
                  <a:srgbClr val="000000"/>
                </a:solidFill>
                <a:latin typeface="Open Sans"/>
              </a:rPr>
              <a:t> </a:t>
            </a:r>
            <a:r>
              <a:rPr lang="en-US" sz="2800" dirty="0" err="1">
                <a:solidFill>
                  <a:srgbClr val="000000"/>
                </a:solidFill>
                <a:latin typeface="Open Sans"/>
              </a:rPr>
              <a:t>dạng</a:t>
            </a:r>
            <a:r>
              <a:rPr lang="en-US" sz="2800" dirty="0">
                <a:solidFill>
                  <a:srgbClr val="000000"/>
                </a:solidFill>
                <a:latin typeface="Open Sans"/>
              </a:rPr>
              <a:t> </a:t>
            </a:r>
            <a:r>
              <a:rPr lang="en-US" sz="2800" dirty="0" err="1">
                <a:solidFill>
                  <a:srgbClr val="000000"/>
                </a:solidFill>
                <a:latin typeface="Open Sans"/>
              </a:rPr>
              <a:t>văn</a:t>
            </a:r>
            <a:r>
              <a:rPr lang="en-US" sz="2800" dirty="0">
                <a:solidFill>
                  <a:srgbClr val="000000"/>
                </a:solidFill>
                <a:latin typeface="Open Sans"/>
              </a:rPr>
              <a:t> </a:t>
            </a:r>
            <a:r>
              <a:rPr lang="en-US" sz="2800" dirty="0" err="1">
                <a:solidFill>
                  <a:srgbClr val="000000"/>
                </a:solidFill>
                <a:latin typeface="Open Sans"/>
              </a:rPr>
              <a:t>bản</a:t>
            </a:r>
            <a:r>
              <a:rPr lang="en-US" sz="2800" dirty="0">
                <a:solidFill>
                  <a:srgbClr val="000000"/>
                </a:solidFill>
                <a:latin typeface="Open Sans"/>
              </a:rPr>
              <a:t>, </a:t>
            </a:r>
            <a:r>
              <a:rPr lang="en-US" sz="2800" dirty="0" err="1">
                <a:solidFill>
                  <a:srgbClr val="000000"/>
                </a:solidFill>
                <a:latin typeface="Open Sans"/>
              </a:rPr>
              <a:t>tiêu</a:t>
            </a:r>
            <a:r>
              <a:rPr lang="en-US" sz="2800" dirty="0">
                <a:solidFill>
                  <a:srgbClr val="000000"/>
                </a:solidFill>
                <a:latin typeface="Open Sans"/>
              </a:rPr>
              <a:t> </a:t>
            </a:r>
            <a:r>
              <a:rPr lang="en-US" sz="2800" dirty="0" err="1">
                <a:solidFill>
                  <a:srgbClr val="000000"/>
                </a:solidFill>
                <a:latin typeface="Open Sans"/>
              </a:rPr>
              <a:t>đề</a:t>
            </a:r>
            <a:r>
              <a:rPr lang="en-US" sz="2800" dirty="0">
                <a:solidFill>
                  <a:srgbClr val="000000"/>
                </a:solidFill>
                <a:latin typeface="Open Sans"/>
              </a:rPr>
              <a:t>, </a:t>
            </a:r>
            <a:r>
              <a:rPr lang="en-US" sz="2800" dirty="0" err="1">
                <a:solidFill>
                  <a:srgbClr val="000000"/>
                </a:solidFill>
                <a:latin typeface="Open Sans"/>
              </a:rPr>
              <a:t>hình</a:t>
            </a:r>
            <a:r>
              <a:rPr lang="en-US" sz="2800" dirty="0">
                <a:solidFill>
                  <a:srgbClr val="000000"/>
                </a:solidFill>
                <a:latin typeface="Open Sans"/>
              </a:rPr>
              <a:t> </a:t>
            </a:r>
            <a:r>
              <a:rPr lang="en-US" sz="2800" dirty="0" err="1">
                <a:solidFill>
                  <a:srgbClr val="000000"/>
                </a:solidFill>
                <a:latin typeface="Open Sans"/>
              </a:rPr>
              <a:t>ảnh</a:t>
            </a:r>
            <a:r>
              <a:rPr lang="en-US" sz="2800" dirty="0">
                <a:solidFill>
                  <a:srgbClr val="000000"/>
                </a:solidFill>
                <a:latin typeface="Open Sans"/>
              </a:rPr>
              <a:t>, </a:t>
            </a:r>
            <a:r>
              <a:rPr lang="en-US" sz="2800" dirty="0" err="1">
                <a:solidFill>
                  <a:srgbClr val="000000"/>
                </a:solidFill>
                <a:latin typeface="Open Sans"/>
              </a:rPr>
              <a:t>các</a:t>
            </a:r>
            <a:r>
              <a:rPr lang="en-US" sz="2800" dirty="0">
                <a:solidFill>
                  <a:srgbClr val="000000"/>
                </a:solidFill>
                <a:latin typeface="Open Sans"/>
              </a:rPr>
              <a:t> </a:t>
            </a:r>
            <a:r>
              <a:rPr lang="en-US" sz="2800" dirty="0" err="1">
                <a:solidFill>
                  <a:srgbClr val="000000"/>
                </a:solidFill>
                <a:latin typeface="Open Sans"/>
              </a:rPr>
              <a:t>liên</a:t>
            </a:r>
            <a:r>
              <a:rPr lang="en-US" sz="2800" dirty="0">
                <a:solidFill>
                  <a:srgbClr val="000000"/>
                </a:solidFill>
                <a:latin typeface="Open Sans"/>
              </a:rPr>
              <a:t> </a:t>
            </a:r>
            <a:r>
              <a:rPr lang="en-US" sz="2800" dirty="0" err="1">
                <a:solidFill>
                  <a:srgbClr val="000000"/>
                </a:solidFill>
                <a:latin typeface="Open Sans"/>
              </a:rPr>
              <a:t>kết</a:t>
            </a:r>
            <a:r>
              <a:rPr lang="en-US" sz="2800" dirty="0">
                <a:solidFill>
                  <a:srgbClr val="000000"/>
                </a:solidFill>
                <a:latin typeface="Open Sans"/>
              </a:rPr>
              <a:t>, </a:t>
            </a:r>
            <a:r>
              <a:rPr lang="en-US" sz="2800" dirty="0" err="1">
                <a:solidFill>
                  <a:srgbClr val="000000"/>
                </a:solidFill>
                <a:latin typeface="Open Sans"/>
              </a:rPr>
              <a:t>thay</a:t>
            </a:r>
            <a:r>
              <a:rPr lang="en-US" sz="2800" dirty="0">
                <a:solidFill>
                  <a:srgbClr val="000000"/>
                </a:solidFill>
                <a:latin typeface="Open Sans"/>
              </a:rPr>
              <a:t> </a:t>
            </a:r>
            <a:r>
              <a:rPr lang="en-US" sz="2800" dirty="0" err="1">
                <a:solidFill>
                  <a:srgbClr val="000000"/>
                </a:solidFill>
                <a:latin typeface="Open Sans"/>
              </a:rPr>
              <a:t>đổi</a:t>
            </a:r>
            <a:r>
              <a:rPr lang="en-US" sz="2800" dirty="0">
                <a:solidFill>
                  <a:srgbClr val="000000"/>
                </a:solidFill>
                <a:latin typeface="Open Sans"/>
              </a:rPr>
              <a:t> </a:t>
            </a:r>
            <a:r>
              <a:rPr lang="en-US" sz="2800" dirty="0" err="1">
                <a:solidFill>
                  <a:srgbClr val="000000"/>
                </a:solidFill>
                <a:latin typeface="Open Sans"/>
              </a:rPr>
              <a:t>màu</a:t>
            </a:r>
            <a:r>
              <a:rPr lang="en-US" sz="2800" dirty="0">
                <a:solidFill>
                  <a:srgbClr val="000000"/>
                </a:solidFill>
                <a:latin typeface="Open Sans"/>
              </a:rPr>
              <a:t> </a:t>
            </a:r>
            <a:r>
              <a:rPr lang="en-US" sz="2800" dirty="0" err="1">
                <a:solidFill>
                  <a:srgbClr val="000000"/>
                </a:solidFill>
                <a:latin typeface="Open Sans"/>
              </a:rPr>
              <a:t>sắc</a:t>
            </a:r>
            <a:r>
              <a:rPr lang="en-US" sz="2800" dirty="0">
                <a:solidFill>
                  <a:srgbClr val="000000"/>
                </a:solidFill>
                <a:latin typeface="Open Sans"/>
              </a:rPr>
              <a:t> </a:t>
            </a:r>
            <a:r>
              <a:rPr lang="en-US" sz="2800" dirty="0" err="1">
                <a:solidFill>
                  <a:srgbClr val="000000"/>
                </a:solidFill>
                <a:latin typeface="Open Sans"/>
              </a:rPr>
              <a:t>cho</a:t>
            </a:r>
            <a:r>
              <a:rPr lang="en-US" sz="2800" dirty="0">
                <a:solidFill>
                  <a:srgbClr val="000000"/>
                </a:solidFill>
                <a:latin typeface="Open Sans"/>
              </a:rPr>
              <a:t> </a:t>
            </a:r>
            <a:r>
              <a:rPr lang="en-US" sz="2800" dirty="0" err="1">
                <a:solidFill>
                  <a:srgbClr val="000000"/>
                </a:solidFill>
                <a:latin typeface="Open Sans"/>
              </a:rPr>
              <a:t>trang</a:t>
            </a:r>
            <a:r>
              <a:rPr lang="en-US" sz="2800" dirty="0">
                <a:solidFill>
                  <a:srgbClr val="000000"/>
                </a:solidFill>
                <a:latin typeface="Open Sans"/>
              </a:rPr>
              <a:t> web, </a:t>
            </a:r>
            <a:r>
              <a:rPr lang="en-US" sz="2800" dirty="0" err="1">
                <a:solidFill>
                  <a:srgbClr val="000000"/>
                </a:solidFill>
                <a:latin typeface="Open Sans"/>
              </a:rPr>
              <a:t>định</a:t>
            </a:r>
            <a:r>
              <a:rPr lang="en-US" sz="2800" dirty="0">
                <a:solidFill>
                  <a:srgbClr val="000000"/>
                </a:solidFill>
                <a:latin typeface="Open Sans"/>
              </a:rPr>
              <a:t> </a:t>
            </a:r>
            <a:r>
              <a:rPr lang="en-US" sz="2800" dirty="0" err="1">
                <a:solidFill>
                  <a:srgbClr val="000000"/>
                </a:solidFill>
                <a:latin typeface="Open Sans"/>
              </a:rPr>
              <a:t>dạng</a:t>
            </a:r>
            <a:r>
              <a:rPr lang="en-US" sz="2800" dirty="0">
                <a:solidFill>
                  <a:srgbClr val="000000"/>
                </a:solidFill>
                <a:latin typeface="Open Sans"/>
              </a:rPr>
              <a:t> menu </a:t>
            </a:r>
            <a:r>
              <a:rPr lang="en-US" sz="2800" dirty="0" err="1">
                <a:solidFill>
                  <a:srgbClr val="000000"/>
                </a:solidFill>
                <a:latin typeface="Open Sans"/>
              </a:rPr>
              <a:t>điều</a:t>
            </a:r>
            <a:r>
              <a:rPr lang="en-US" sz="2800" dirty="0">
                <a:solidFill>
                  <a:srgbClr val="000000"/>
                </a:solidFill>
                <a:latin typeface="Open Sans"/>
              </a:rPr>
              <a:t> </a:t>
            </a:r>
            <a:r>
              <a:rPr lang="en-US" sz="2800" dirty="0" err="1">
                <a:solidFill>
                  <a:srgbClr val="000000"/>
                </a:solidFill>
                <a:latin typeface="Open Sans"/>
              </a:rPr>
              <a:t>hướng</a:t>
            </a:r>
            <a:endParaRPr lang="en-US" sz="2800" dirty="0">
              <a:solidFill>
                <a:srgbClr val="000000"/>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87" y="-92308"/>
            <a:ext cx="18288000" cy="8054161"/>
            <a:chOff x="0" y="0"/>
            <a:chExt cx="24384000" cy="10738881"/>
          </a:xfrm>
        </p:grpSpPr>
        <p:pic>
          <p:nvPicPr>
            <p:cNvPr id="3" name="Picture 3"/>
            <p:cNvPicPr>
              <a:picLocks noChangeAspect="1"/>
            </p:cNvPicPr>
            <p:nvPr/>
          </p:nvPicPr>
          <p:blipFill>
            <a:blip r:embed="rId2">
              <a:alphaModFix amt="73000"/>
            </a:blip>
            <a:srcRect t="42560" r="13104"/>
            <a:stretch>
              <a:fillRect/>
            </a:stretch>
          </p:blipFill>
          <p:spPr>
            <a:xfrm>
              <a:off x="0" y="0"/>
              <a:ext cx="24384000" cy="10738881"/>
            </a:xfrm>
            <a:prstGeom prst="rect">
              <a:avLst/>
            </a:prstGeom>
          </p:spPr>
        </p:pic>
      </p:grpSp>
      <p:grpSp>
        <p:nvGrpSpPr>
          <p:cNvPr id="4" name="Group 4"/>
          <p:cNvGrpSpPr/>
          <p:nvPr/>
        </p:nvGrpSpPr>
        <p:grpSpPr>
          <a:xfrm>
            <a:off x="-17788" y="6876684"/>
            <a:ext cx="18358749" cy="3351439"/>
            <a:chOff x="0" y="0"/>
            <a:chExt cx="5170324" cy="943857"/>
          </a:xfrm>
        </p:grpSpPr>
        <p:sp>
          <p:nvSpPr>
            <p:cNvPr id="5" name="Freeform 5"/>
            <p:cNvSpPr/>
            <p:nvPr/>
          </p:nvSpPr>
          <p:spPr>
            <a:xfrm>
              <a:off x="0" y="0"/>
              <a:ext cx="5170324" cy="943857"/>
            </a:xfrm>
            <a:custGeom>
              <a:avLst/>
              <a:gdLst/>
              <a:ahLst/>
              <a:cxnLst/>
              <a:rect l="l" t="t" r="r" b="b"/>
              <a:pathLst>
                <a:path w="5170324" h="943857">
                  <a:moveTo>
                    <a:pt x="0" y="0"/>
                  </a:moveTo>
                  <a:lnTo>
                    <a:pt x="5170324" y="0"/>
                  </a:lnTo>
                  <a:lnTo>
                    <a:pt x="5170324" y="943857"/>
                  </a:lnTo>
                  <a:lnTo>
                    <a:pt x="0" y="943857"/>
                  </a:lnTo>
                  <a:close/>
                </a:path>
              </a:pathLst>
            </a:custGeom>
            <a:solidFill>
              <a:srgbClr val="B22222"/>
            </a:solidFill>
          </p:spPr>
          <p:txBody>
            <a:bodyPr/>
            <a:lstStyle/>
            <a:p>
              <a:endParaRPr lang="en-US"/>
            </a:p>
          </p:txBody>
        </p:sp>
        <p:sp>
          <p:nvSpPr>
            <p:cNvPr id="6" name="TextBox 6"/>
            <p:cNvSpPr txBox="1"/>
            <p:nvPr/>
          </p:nvSpPr>
          <p:spPr>
            <a:xfrm>
              <a:off x="0" y="-38100"/>
              <a:ext cx="5170324" cy="98195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99658" y="-1058226"/>
            <a:ext cx="4173852" cy="417385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0100" cap="sq">
              <a:solidFill>
                <a:srgbClr val="F1F1F1"/>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1028700" y="6079371"/>
            <a:ext cx="5005459" cy="3444584"/>
            <a:chOff x="0" y="0"/>
            <a:chExt cx="1190662" cy="819372"/>
          </a:xfrm>
        </p:grpSpPr>
        <p:sp>
          <p:nvSpPr>
            <p:cNvPr id="11" name="Freeform 11"/>
            <p:cNvSpPr/>
            <p:nvPr/>
          </p:nvSpPr>
          <p:spPr>
            <a:xfrm>
              <a:off x="0" y="0"/>
              <a:ext cx="1190662" cy="819372"/>
            </a:xfrm>
            <a:custGeom>
              <a:avLst/>
              <a:gdLst/>
              <a:ahLst/>
              <a:cxnLst/>
              <a:rect l="l" t="t" r="r" b="b"/>
              <a:pathLst>
                <a:path w="1190662" h="819372">
                  <a:moveTo>
                    <a:pt x="49494" y="0"/>
                  </a:moveTo>
                  <a:lnTo>
                    <a:pt x="1141168" y="0"/>
                  </a:lnTo>
                  <a:cubicBezTo>
                    <a:pt x="1154294" y="0"/>
                    <a:pt x="1166883" y="5215"/>
                    <a:pt x="1176165" y="14497"/>
                  </a:cubicBezTo>
                  <a:cubicBezTo>
                    <a:pt x="1185447" y="23779"/>
                    <a:pt x="1190662" y="36368"/>
                    <a:pt x="1190662" y="49494"/>
                  </a:cubicBezTo>
                  <a:lnTo>
                    <a:pt x="1190662" y="769878"/>
                  </a:lnTo>
                  <a:cubicBezTo>
                    <a:pt x="1190662" y="797213"/>
                    <a:pt x="1168503" y="819372"/>
                    <a:pt x="1141168" y="819372"/>
                  </a:cubicBezTo>
                  <a:lnTo>
                    <a:pt x="49494" y="819372"/>
                  </a:lnTo>
                  <a:cubicBezTo>
                    <a:pt x="36368" y="819372"/>
                    <a:pt x="23779" y="814158"/>
                    <a:pt x="14497" y="804876"/>
                  </a:cubicBezTo>
                  <a:cubicBezTo>
                    <a:pt x="5215" y="795594"/>
                    <a:pt x="0" y="783005"/>
                    <a:pt x="0" y="769878"/>
                  </a:cubicBezTo>
                  <a:lnTo>
                    <a:pt x="0" y="49494"/>
                  </a:lnTo>
                  <a:cubicBezTo>
                    <a:pt x="0" y="36368"/>
                    <a:pt x="5215" y="23779"/>
                    <a:pt x="14497" y="14497"/>
                  </a:cubicBezTo>
                  <a:cubicBezTo>
                    <a:pt x="23779" y="5215"/>
                    <a:pt x="36368" y="0"/>
                    <a:pt x="49494" y="0"/>
                  </a:cubicBezTo>
                  <a:close/>
                </a:path>
              </a:pathLst>
            </a:custGeom>
            <a:solidFill>
              <a:srgbClr val="FFFFFF"/>
            </a:solidFill>
          </p:spPr>
          <p:txBody>
            <a:bodyPr/>
            <a:lstStyle/>
            <a:p>
              <a:endParaRPr lang="en-US"/>
            </a:p>
          </p:txBody>
        </p:sp>
        <p:sp>
          <p:nvSpPr>
            <p:cNvPr id="12" name="TextBox 12"/>
            <p:cNvSpPr txBox="1"/>
            <p:nvPr/>
          </p:nvSpPr>
          <p:spPr>
            <a:xfrm>
              <a:off x="0" y="-38100"/>
              <a:ext cx="1190662" cy="857472"/>
            </a:xfrm>
            <a:prstGeom prst="rect">
              <a:avLst/>
            </a:prstGeom>
          </p:spPr>
          <p:txBody>
            <a:bodyPr lIns="60144" tIns="60144" rIns="60144" bIns="60144" rtlCol="0" anchor="ctr"/>
            <a:lstStyle/>
            <a:p>
              <a:pPr algn="ctr">
                <a:lnSpc>
                  <a:spcPts val="2659"/>
                </a:lnSpc>
              </a:pPr>
              <a:endParaRPr/>
            </a:p>
          </p:txBody>
        </p:sp>
      </p:grpSp>
      <p:grpSp>
        <p:nvGrpSpPr>
          <p:cNvPr id="13" name="Group 13"/>
          <p:cNvGrpSpPr/>
          <p:nvPr/>
        </p:nvGrpSpPr>
        <p:grpSpPr>
          <a:xfrm rot="-10800000">
            <a:off x="12335800" y="6079371"/>
            <a:ext cx="5176833" cy="3498340"/>
            <a:chOff x="0" y="0"/>
            <a:chExt cx="1231427" cy="832159"/>
          </a:xfrm>
        </p:grpSpPr>
        <p:sp>
          <p:nvSpPr>
            <p:cNvPr id="14" name="Freeform 14"/>
            <p:cNvSpPr/>
            <p:nvPr/>
          </p:nvSpPr>
          <p:spPr>
            <a:xfrm>
              <a:off x="0" y="0"/>
              <a:ext cx="1231427" cy="832159"/>
            </a:xfrm>
            <a:custGeom>
              <a:avLst/>
              <a:gdLst/>
              <a:ahLst/>
              <a:cxnLst/>
              <a:rect l="l" t="t" r="r" b="b"/>
              <a:pathLst>
                <a:path w="1231427" h="832159">
                  <a:moveTo>
                    <a:pt x="47856" y="0"/>
                  </a:moveTo>
                  <a:lnTo>
                    <a:pt x="1183571" y="0"/>
                  </a:lnTo>
                  <a:cubicBezTo>
                    <a:pt x="1196263" y="0"/>
                    <a:pt x="1208436" y="5042"/>
                    <a:pt x="1217410" y="14017"/>
                  </a:cubicBezTo>
                  <a:cubicBezTo>
                    <a:pt x="1226385" y="22991"/>
                    <a:pt x="1231427" y="35164"/>
                    <a:pt x="1231427" y="47856"/>
                  </a:cubicBezTo>
                  <a:lnTo>
                    <a:pt x="1231427" y="784303"/>
                  </a:lnTo>
                  <a:cubicBezTo>
                    <a:pt x="1231427" y="796996"/>
                    <a:pt x="1226385" y="809168"/>
                    <a:pt x="1217410" y="818143"/>
                  </a:cubicBezTo>
                  <a:cubicBezTo>
                    <a:pt x="1208436" y="827117"/>
                    <a:pt x="1196263" y="832159"/>
                    <a:pt x="1183571" y="832159"/>
                  </a:cubicBezTo>
                  <a:lnTo>
                    <a:pt x="47856" y="832159"/>
                  </a:lnTo>
                  <a:cubicBezTo>
                    <a:pt x="21426" y="832159"/>
                    <a:pt x="0" y="810734"/>
                    <a:pt x="0" y="784303"/>
                  </a:cubicBezTo>
                  <a:lnTo>
                    <a:pt x="0" y="47856"/>
                  </a:lnTo>
                  <a:cubicBezTo>
                    <a:pt x="0" y="35164"/>
                    <a:pt x="5042" y="22991"/>
                    <a:pt x="14017" y="14017"/>
                  </a:cubicBezTo>
                  <a:cubicBezTo>
                    <a:pt x="22991" y="5042"/>
                    <a:pt x="35164" y="0"/>
                    <a:pt x="47856" y="0"/>
                  </a:cubicBezTo>
                  <a:close/>
                </a:path>
              </a:pathLst>
            </a:custGeom>
            <a:solidFill>
              <a:srgbClr val="FFFFFF"/>
            </a:solidFill>
          </p:spPr>
          <p:txBody>
            <a:bodyPr/>
            <a:lstStyle/>
            <a:p>
              <a:endParaRPr lang="en-US"/>
            </a:p>
          </p:txBody>
        </p:sp>
        <p:sp>
          <p:nvSpPr>
            <p:cNvPr id="15" name="TextBox 15"/>
            <p:cNvSpPr txBox="1"/>
            <p:nvPr/>
          </p:nvSpPr>
          <p:spPr>
            <a:xfrm>
              <a:off x="0" y="-38100"/>
              <a:ext cx="1231427" cy="870259"/>
            </a:xfrm>
            <a:prstGeom prst="rect">
              <a:avLst/>
            </a:prstGeom>
          </p:spPr>
          <p:txBody>
            <a:bodyPr lIns="60144" tIns="60144" rIns="60144" bIns="60144" rtlCol="0" anchor="ctr"/>
            <a:lstStyle/>
            <a:p>
              <a:pPr algn="ctr">
                <a:lnSpc>
                  <a:spcPts val="2659"/>
                </a:lnSpc>
              </a:pPr>
              <a:endParaRPr/>
            </a:p>
          </p:txBody>
        </p:sp>
      </p:grpSp>
      <p:sp>
        <p:nvSpPr>
          <p:cNvPr id="16" name="TextBox 16"/>
          <p:cNvSpPr txBox="1"/>
          <p:nvPr/>
        </p:nvSpPr>
        <p:spPr>
          <a:xfrm>
            <a:off x="2474194" y="3006159"/>
            <a:ext cx="12899097" cy="1406336"/>
          </a:xfrm>
          <a:prstGeom prst="rect">
            <a:avLst/>
          </a:prstGeom>
        </p:spPr>
        <p:txBody>
          <a:bodyPr lIns="0" tIns="0" rIns="0" bIns="0" rtlCol="0" anchor="t">
            <a:spAutoFit/>
          </a:bodyPr>
          <a:lstStyle/>
          <a:p>
            <a:pPr marL="0" lvl="0" indent="0" algn="ctr">
              <a:lnSpc>
                <a:spcPts val="11506"/>
              </a:lnSpc>
              <a:spcBef>
                <a:spcPct val="0"/>
              </a:spcBef>
            </a:pPr>
            <a:r>
              <a:rPr lang="en-US" sz="8218" dirty="0">
                <a:solidFill>
                  <a:srgbClr val="000000"/>
                </a:solidFill>
                <a:latin typeface="Open Sans Extra Bold"/>
              </a:rPr>
              <a:t>QUÁ TRÌNH LÀM WEB</a:t>
            </a:r>
          </a:p>
        </p:txBody>
      </p:sp>
      <p:sp>
        <p:nvSpPr>
          <p:cNvPr id="17" name="AutoShape 17"/>
          <p:cNvSpPr/>
          <p:nvPr/>
        </p:nvSpPr>
        <p:spPr>
          <a:xfrm flipV="1">
            <a:off x="0" y="3790290"/>
            <a:ext cx="2474194" cy="1543213"/>
          </a:xfrm>
          <a:prstGeom prst="line">
            <a:avLst/>
          </a:prstGeom>
          <a:ln w="19050" cap="flat">
            <a:solidFill>
              <a:srgbClr val="000000"/>
            </a:solidFill>
            <a:prstDash val="solid"/>
            <a:headEnd type="none" w="sm" len="sm"/>
            <a:tailEnd type="none" w="sm" len="sm"/>
          </a:ln>
        </p:spPr>
        <p:txBody>
          <a:bodyPr/>
          <a:lstStyle/>
          <a:p>
            <a:endParaRPr lang="en-US"/>
          </a:p>
        </p:txBody>
      </p:sp>
      <p:sp>
        <p:nvSpPr>
          <p:cNvPr id="18" name="AutoShape 18"/>
          <p:cNvSpPr/>
          <p:nvPr/>
        </p:nvSpPr>
        <p:spPr>
          <a:xfrm>
            <a:off x="16336368" y="5323979"/>
            <a:ext cx="1951632" cy="0"/>
          </a:xfrm>
          <a:prstGeom prst="line">
            <a:avLst/>
          </a:prstGeom>
          <a:ln w="19050" cap="flat">
            <a:solidFill>
              <a:srgbClr val="000000"/>
            </a:solidFill>
            <a:prstDash val="solid"/>
            <a:headEnd type="none" w="sm" len="sm"/>
            <a:tailEnd type="none" w="sm" len="sm"/>
          </a:ln>
        </p:spPr>
        <p:txBody>
          <a:bodyPr/>
          <a:lstStyle/>
          <a:p>
            <a:endParaRPr lang="en-US"/>
          </a:p>
        </p:txBody>
      </p:sp>
      <p:sp>
        <p:nvSpPr>
          <p:cNvPr id="19" name="Freeform 19"/>
          <p:cNvSpPr/>
          <p:nvPr/>
        </p:nvSpPr>
        <p:spPr>
          <a:xfrm rot="5400000">
            <a:off x="8961203" y="8991884"/>
            <a:ext cx="294845" cy="1568536"/>
          </a:xfrm>
          <a:custGeom>
            <a:avLst/>
            <a:gdLst/>
            <a:ahLst/>
            <a:cxnLst/>
            <a:rect l="l" t="t" r="r" b="b"/>
            <a:pathLst>
              <a:path w="294845" h="1568536">
                <a:moveTo>
                  <a:pt x="0" y="0"/>
                </a:moveTo>
                <a:lnTo>
                  <a:pt x="294845" y="0"/>
                </a:lnTo>
                <a:lnTo>
                  <a:pt x="294845" y="1568536"/>
                </a:lnTo>
                <a:lnTo>
                  <a:pt x="0" y="1568536"/>
                </a:lnTo>
                <a:lnTo>
                  <a:pt x="0" y="0"/>
                </a:lnTo>
                <a:close/>
              </a:path>
            </a:pathLst>
          </a:custGeom>
          <a:blipFill>
            <a:blip r:embed="rId3">
              <a:extLst>
                <a:ext uri="{96DAC541-7B7A-43D3-8B79-37D633B846F1}">
                  <asvg:svgBlip xmlns:asvg="http://schemas.microsoft.com/office/drawing/2016/SVG/main" r:embed="rId4"/>
                </a:ext>
              </a:extLst>
            </a:blip>
            <a:stretch>
              <a:fillRect l="-2000702" t="-234824" b="-62947"/>
            </a:stretch>
          </a:blipFill>
        </p:spPr>
        <p:txBody>
          <a:bodyPr/>
          <a:lstStyle/>
          <a:p>
            <a:endParaRPr lang="en-US"/>
          </a:p>
        </p:txBody>
      </p:sp>
      <p:sp>
        <p:nvSpPr>
          <p:cNvPr id="20" name="Freeform 20"/>
          <p:cNvSpPr/>
          <p:nvPr/>
        </p:nvSpPr>
        <p:spPr>
          <a:xfrm rot="-5400000">
            <a:off x="15517376" y="2639998"/>
            <a:ext cx="2912348" cy="354777"/>
          </a:xfrm>
          <a:custGeom>
            <a:avLst/>
            <a:gdLst/>
            <a:ahLst/>
            <a:cxnLst/>
            <a:rect l="l" t="t" r="r" b="b"/>
            <a:pathLst>
              <a:path w="2912348" h="354777">
                <a:moveTo>
                  <a:pt x="0" y="0"/>
                </a:moveTo>
                <a:lnTo>
                  <a:pt x="2912348" y="0"/>
                </a:lnTo>
                <a:lnTo>
                  <a:pt x="2912348" y="354777"/>
                </a:lnTo>
                <a:lnTo>
                  <a:pt x="0" y="3547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1" name="Group 21"/>
          <p:cNvGrpSpPr/>
          <p:nvPr/>
        </p:nvGrpSpPr>
        <p:grpSpPr>
          <a:xfrm rot="-10800000">
            <a:off x="6657649" y="6079371"/>
            <a:ext cx="5249525" cy="3444584"/>
            <a:chOff x="0" y="0"/>
            <a:chExt cx="1248718" cy="819372"/>
          </a:xfrm>
        </p:grpSpPr>
        <p:sp>
          <p:nvSpPr>
            <p:cNvPr id="22" name="Freeform 22"/>
            <p:cNvSpPr/>
            <p:nvPr/>
          </p:nvSpPr>
          <p:spPr>
            <a:xfrm>
              <a:off x="0" y="0"/>
              <a:ext cx="1248718" cy="819372"/>
            </a:xfrm>
            <a:custGeom>
              <a:avLst/>
              <a:gdLst/>
              <a:ahLst/>
              <a:cxnLst/>
              <a:rect l="l" t="t" r="r" b="b"/>
              <a:pathLst>
                <a:path w="1248718" h="819372">
                  <a:moveTo>
                    <a:pt x="47193" y="0"/>
                  </a:moveTo>
                  <a:lnTo>
                    <a:pt x="1201525" y="0"/>
                  </a:lnTo>
                  <a:cubicBezTo>
                    <a:pt x="1227589" y="0"/>
                    <a:pt x="1248718" y="21129"/>
                    <a:pt x="1248718" y="47193"/>
                  </a:cubicBezTo>
                  <a:lnTo>
                    <a:pt x="1248718" y="772179"/>
                  </a:lnTo>
                  <a:cubicBezTo>
                    <a:pt x="1248718" y="798243"/>
                    <a:pt x="1227589" y="819372"/>
                    <a:pt x="1201525" y="819372"/>
                  </a:cubicBezTo>
                  <a:lnTo>
                    <a:pt x="47193" y="819372"/>
                  </a:lnTo>
                  <a:cubicBezTo>
                    <a:pt x="21129" y="819372"/>
                    <a:pt x="0" y="798243"/>
                    <a:pt x="0" y="772179"/>
                  </a:cubicBezTo>
                  <a:lnTo>
                    <a:pt x="0" y="47193"/>
                  </a:lnTo>
                  <a:cubicBezTo>
                    <a:pt x="0" y="21129"/>
                    <a:pt x="21129" y="0"/>
                    <a:pt x="47193" y="0"/>
                  </a:cubicBezTo>
                  <a:close/>
                </a:path>
              </a:pathLst>
            </a:custGeom>
            <a:solidFill>
              <a:srgbClr val="FFFFFF"/>
            </a:solidFill>
          </p:spPr>
          <p:txBody>
            <a:bodyPr/>
            <a:lstStyle/>
            <a:p>
              <a:endParaRPr lang="en-US"/>
            </a:p>
          </p:txBody>
        </p:sp>
        <p:sp>
          <p:nvSpPr>
            <p:cNvPr id="23" name="TextBox 23"/>
            <p:cNvSpPr txBox="1"/>
            <p:nvPr/>
          </p:nvSpPr>
          <p:spPr>
            <a:xfrm>
              <a:off x="0" y="-38100"/>
              <a:ext cx="1248718" cy="857472"/>
            </a:xfrm>
            <a:prstGeom prst="rect">
              <a:avLst/>
            </a:prstGeom>
          </p:spPr>
          <p:txBody>
            <a:bodyPr lIns="60144" tIns="60144" rIns="60144" bIns="60144" rtlCol="0" anchor="ctr"/>
            <a:lstStyle/>
            <a:p>
              <a:pPr algn="ctr">
                <a:lnSpc>
                  <a:spcPts val="2659"/>
                </a:lnSpc>
              </a:pPr>
              <a:endParaRPr/>
            </a:p>
          </p:txBody>
        </p:sp>
      </p:grpSp>
      <p:sp>
        <p:nvSpPr>
          <p:cNvPr id="24" name="TextBox 24"/>
          <p:cNvSpPr txBox="1"/>
          <p:nvPr/>
        </p:nvSpPr>
        <p:spPr>
          <a:xfrm>
            <a:off x="979338" y="6392885"/>
            <a:ext cx="3440262" cy="503215"/>
          </a:xfrm>
          <a:prstGeom prst="rect">
            <a:avLst/>
          </a:prstGeom>
        </p:spPr>
        <p:txBody>
          <a:bodyPr wrap="square" lIns="0" tIns="0" rIns="0" bIns="0" rtlCol="0" anchor="t">
            <a:spAutoFit/>
          </a:bodyPr>
          <a:lstStyle/>
          <a:p>
            <a:pPr marL="647694" lvl="1" indent="-323847" algn="ctr">
              <a:lnSpc>
                <a:spcPts val="4199"/>
              </a:lnSpc>
              <a:spcBef>
                <a:spcPct val="0"/>
              </a:spcBef>
              <a:buAutoNum type="arabicPeriod"/>
            </a:pPr>
            <a:r>
              <a:rPr lang="en-US" sz="2999" dirty="0">
                <a:solidFill>
                  <a:srgbClr val="000000"/>
                </a:solidFill>
                <a:latin typeface="Open Sans Bold"/>
              </a:rPr>
              <a:t> </a:t>
            </a:r>
            <a:r>
              <a:rPr lang="en-US" sz="2999" dirty="0" err="1">
                <a:solidFill>
                  <a:srgbClr val="000000"/>
                </a:solidFill>
                <a:latin typeface="Open Sans Bold"/>
              </a:rPr>
              <a:t>Lên</a:t>
            </a:r>
            <a:r>
              <a:rPr lang="en-US" sz="2999" dirty="0">
                <a:solidFill>
                  <a:srgbClr val="000000"/>
                </a:solidFill>
                <a:latin typeface="Open Sans Bold"/>
              </a:rPr>
              <a:t> ý </a:t>
            </a:r>
            <a:r>
              <a:rPr lang="en-US" sz="2999" dirty="0" err="1">
                <a:solidFill>
                  <a:srgbClr val="000000"/>
                </a:solidFill>
                <a:latin typeface="Open Sans Bold"/>
              </a:rPr>
              <a:t>tưởng</a:t>
            </a:r>
            <a:endParaRPr lang="en-US" sz="2999" dirty="0">
              <a:solidFill>
                <a:srgbClr val="000000"/>
              </a:solidFill>
              <a:latin typeface="Open Sans Bold"/>
            </a:endParaRPr>
          </a:p>
        </p:txBody>
      </p:sp>
      <p:sp>
        <p:nvSpPr>
          <p:cNvPr id="25" name="TextBox 25"/>
          <p:cNvSpPr txBox="1"/>
          <p:nvPr/>
        </p:nvSpPr>
        <p:spPr>
          <a:xfrm>
            <a:off x="1028700" y="6942678"/>
            <a:ext cx="4971724" cy="1019176"/>
          </a:xfrm>
          <a:prstGeom prst="rect">
            <a:avLst/>
          </a:prstGeom>
        </p:spPr>
        <p:txBody>
          <a:bodyPr lIns="0" tIns="0" rIns="0" bIns="0" rtlCol="0" anchor="t">
            <a:spAutoFit/>
          </a:bodyPr>
          <a:lstStyle/>
          <a:p>
            <a:pPr marL="647694" lvl="1" indent="-323847">
              <a:lnSpc>
                <a:spcPts val="4199"/>
              </a:lnSpc>
              <a:spcBef>
                <a:spcPct val="0"/>
              </a:spcBef>
              <a:buFont typeface="Arial"/>
              <a:buChar char="•"/>
            </a:pPr>
            <a:r>
              <a:rPr lang="en-US" sz="2999" dirty="0" err="1">
                <a:solidFill>
                  <a:srgbClr val="000000"/>
                </a:solidFill>
                <a:latin typeface="Open Sans"/>
              </a:rPr>
              <a:t>Xác</a:t>
            </a:r>
            <a:r>
              <a:rPr lang="en-US" sz="2999" dirty="0">
                <a:solidFill>
                  <a:srgbClr val="000000"/>
                </a:solidFill>
                <a:latin typeface="Open Sans"/>
              </a:rPr>
              <a:t> </a:t>
            </a:r>
            <a:r>
              <a:rPr lang="en-US" sz="2999" dirty="0" err="1">
                <a:solidFill>
                  <a:srgbClr val="000000"/>
                </a:solidFill>
                <a:latin typeface="Open Sans"/>
              </a:rPr>
              <a:t>định</a:t>
            </a:r>
            <a:r>
              <a:rPr lang="en-US" sz="2999" dirty="0">
                <a:solidFill>
                  <a:srgbClr val="000000"/>
                </a:solidFill>
                <a:latin typeface="Open Sans"/>
              </a:rPr>
              <a:t> </a:t>
            </a:r>
            <a:r>
              <a:rPr lang="en-US" sz="2999" dirty="0" err="1">
                <a:solidFill>
                  <a:srgbClr val="000000"/>
                </a:solidFill>
                <a:latin typeface="Open Sans"/>
              </a:rPr>
              <a:t>mục</a:t>
            </a:r>
            <a:r>
              <a:rPr lang="en-US" sz="2999" dirty="0">
                <a:solidFill>
                  <a:srgbClr val="000000"/>
                </a:solidFill>
                <a:latin typeface="Open Sans"/>
              </a:rPr>
              <a:t> </a:t>
            </a:r>
            <a:r>
              <a:rPr lang="en-US" sz="2999" dirty="0" err="1">
                <a:solidFill>
                  <a:srgbClr val="000000"/>
                </a:solidFill>
                <a:latin typeface="Open Sans"/>
              </a:rPr>
              <a:t>tiêu</a:t>
            </a:r>
            <a:r>
              <a:rPr lang="en-US" sz="2999" dirty="0">
                <a:solidFill>
                  <a:srgbClr val="000000"/>
                </a:solidFill>
                <a:latin typeface="Open Sans"/>
              </a:rPr>
              <a:t> </a:t>
            </a:r>
            <a:r>
              <a:rPr lang="en-US" sz="2999" dirty="0" err="1">
                <a:solidFill>
                  <a:srgbClr val="000000"/>
                </a:solidFill>
                <a:latin typeface="Open Sans"/>
              </a:rPr>
              <a:t>của</a:t>
            </a:r>
            <a:r>
              <a:rPr lang="en-US" sz="2999" dirty="0">
                <a:solidFill>
                  <a:srgbClr val="000000"/>
                </a:solidFill>
                <a:latin typeface="Open Sans"/>
              </a:rPr>
              <a:t> </a:t>
            </a:r>
            <a:r>
              <a:rPr lang="en-US" sz="2999" dirty="0" err="1">
                <a:solidFill>
                  <a:srgbClr val="000000"/>
                </a:solidFill>
                <a:latin typeface="Open Sans"/>
              </a:rPr>
              <a:t>trang</a:t>
            </a:r>
            <a:r>
              <a:rPr lang="en-US" sz="2999" dirty="0">
                <a:solidFill>
                  <a:srgbClr val="000000"/>
                </a:solidFill>
                <a:latin typeface="Open Sans"/>
              </a:rPr>
              <a:t> web</a:t>
            </a:r>
          </a:p>
        </p:txBody>
      </p:sp>
      <p:sp>
        <p:nvSpPr>
          <p:cNvPr id="26" name="TextBox 26"/>
          <p:cNvSpPr txBox="1"/>
          <p:nvPr/>
        </p:nvSpPr>
        <p:spPr>
          <a:xfrm>
            <a:off x="958707" y="8019003"/>
            <a:ext cx="4520684" cy="1019176"/>
          </a:xfrm>
          <a:prstGeom prst="rect">
            <a:avLst/>
          </a:prstGeom>
        </p:spPr>
        <p:txBody>
          <a:bodyPr lIns="0" tIns="0" rIns="0" bIns="0" rtlCol="0" anchor="t">
            <a:spAutoFit/>
          </a:bodyPr>
          <a:lstStyle/>
          <a:p>
            <a:pPr marL="647694" lvl="1" indent="-323847">
              <a:lnSpc>
                <a:spcPts val="4199"/>
              </a:lnSpc>
              <a:buFont typeface="Arial"/>
              <a:buChar char="•"/>
            </a:pPr>
            <a:r>
              <a:rPr lang="en-US" sz="2999" dirty="0" err="1">
                <a:solidFill>
                  <a:srgbClr val="000000"/>
                </a:solidFill>
                <a:latin typeface="Open Sans"/>
              </a:rPr>
              <a:t>Lên</a:t>
            </a:r>
            <a:r>
              <a:rPr lang="en-US" sz="2999" dirty="0">
                <a:solidFill>
                  <a:srgbClr val="000000"/>
                </a:solidFill>
                <a:latin typeface="Open Sans"/>
              </a:rPr>
              <a:t> </a:t>
            </a:r>
            <a:r>
              <a:rPr lang="en-US" sz="2999" dirty="0" err="1">
                <a:solidFill>
                  <a:srgbClr val="000000"/>
                </a:solidFill>
                <a:latin typeface="Open Sans"/>
              </a:rPr>
              <a:t>kế</a:t>
            </a:r>
            <a:r>
              <a:rPr lang="en-US" sz="2999" dirty="0">
                <a:solidFill>
                  <a:srgbClr val="000000"/>
                </a:solidFill>
                <a:latin typeface="Open Sans"/>
              </a:rPr>
              <a:t> </a:t>
            </a:r>
            <a:r>
              <a:rPr lang="en-US" sz="2999" dirty="0" err="1">
                <a:solidFill>
                  <a:srgbClr val="000000"/>
                </a:solidFill>
                <a:latin typeface="Open Sans"/>
              </a:rPr>
              <a:t>hoạch</a:t>
            </a:r>
            <a:r>
              <a:rPr lang="en-US" sz="2999" dirty="0">
                <a:solidFill>
                  <a:srgbClr val="000000"/>
                </a:solidFill>
                <a:latin typeface="Open Sans"/>
              </a:rPr>
              <a:t> </a:t>
            </a:r>
            <a:r>
              <a:rPr lang="en-US" sz="2999" dirty="0" err="1">
                <a:solidFill>
                  <a:srgbClr val="000000"/>
                </a:solidFill>
                <a:latin typeface="Open Sans"/>
              </a:rPr>
              <a:t>cho</a:t>
            </a:r>
            <a:r>
              <a:rPr lang="en-US" sz="2999" dirty="0">
                <a:solidFill>
                  <a:srgbClr val="000000"/>
                </a:solidFill>
                <a:latin typeface="Open Sans"/>
              </a:rPr>
              <a:t> </a:t>
            </a:r>
            <a:r>
              <a:rPr lang="en-US" sz="2999" dirty="0" err="1">
                <a:solidFill>
                  <a:srgbClr val="000000"/>
                </a:solidFill>
                <a:latin typeface="Open Sans"/>
              </a:rPr>
              <a:t>việc</a:t>
            </a:r>
            <a:endParaRPr lang="en-US" sz="2999" dirty="0">
              <a:solidFill>
                <a:srgbClr val="000000"/>
              </a:solidFill>
              <a:latin typeface="Open Sans"/>
            </a:endParaRPr>
          </a:p>
          <a:p>
            <a:pPr>
              <a:lnSpc>
                <a:spcPts val="4199"/>
              </a:lnSpc>
              <a:spcBef>
                <a:spcPct val="0"/>
              </a:spcBef>
            </a:pPr>
            <a:r>
              <a:rPr lang="en-US" sz="2999" dirty="0">
                <a:solidFill>
                  <a:srgbClr val="000000"/>
                </a:solidFill>
                <a:latin typeface="Open Sans"/>
              </a:rPr>
              <a:t>      </a:t>
            </a:r>
            <a:r>
              <a:rPr lang="en-US" sz="2999" dirty="0" err="1">
                <a:solidFill>
                  <a:srgbClr val="000000"/>
                </a:solidFill>
                <a:latin typeface="Open Sans"/>
              </a:rPr>
              <a:t>thiết</a:t>
            </a:r>
            <a:r>
              <a:rPr lang="en-US" sz="2999" dirty="0">
                <a:solidFill>
                  <a:srgbClr val="000000"/>
                </a:solidFill>
                <a:latin typeface="Open Sans"/>
              </a:rPr>
              <a:t> </a:t>
            </a:r>
            <a:r>
              <a:rPr lang="en-US" sz="2999" dirty="0" err="1">
                <a:solidFill>
                  <a:srgbClr val="000000"/>
                </a:solidFill>
                <a:latin typeface="Open Sans"/>
              </a:rPr>
              <a:t>kế</a:t>
            </a:r>
            <a:r>
              <a:rPr lang="en-US" sz="2999" dirty="0">
                <a:solidFill>
                  <a:srgbClr val="000000"/>
                </a:solidFill>
                <a:latin typeface="Open Sans"/>
              </a:rPr>
              <a:t> website</a:t>
            </a:r>
          </a:p>
        </p:txBody>
      </p:sp>
      <p:sp>
        <p:nvSpPr>
          <p:cNvPr id="27" name="TextBox 27"/>
          <p:cNvSpPr txBox="1"/>
          <p:nvPr/>
        </p:nvSpPr>
        <p:spPr>
          <a:xfrm>
            <a:off x="6882449" y="6304502"/>
            <a:ext cx="2061924"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Bold"/>
              </a:rPr>
              <a:t>2. Thiết kế </a:t>
            </a:r>
          </a:p>
        </p:txBody>
      </p:sp>
      <p:sp>
        <p:nvSpPr>
          <p:cNvPr id="28" name="TextBox 28"/>
          <p:cNvSpPr txBox="1"/>
          <p:nvPr/>
        </p:nvSpPr>
        <p:spPr>
          <a:xfrm>
            <a:off x="6711963" y="6942678"/>
            <a:ext cx="4971724" cy="2066926"/>
          </a:xfrm>
          <a:prstGeom prst="rect">
            <a:avLst/>
          </a:prstGeom>
        </p:spPr>
        <p:txBody>
          <a:bodyPr lIns="0" tIns="0" rIns="0" bIns="0" rtlCol="0" anchor="t">
            <a:spAutoFit/>
          </a:bodyPr>
          <a:lstStyle/>
          <a:p>
            <a:pPr marL="647694" lvl="1" indent="-323847">
              <a:lnSpc>
                <a:spcPts val="4199"/>
              </a:lnSpc>
              <a:buFont typeface="Arial"/>
              <a:buChar char="•"/>
            </a:pPr>
            <a:r>
              <a:rPr lang="en-US" sz="2999">
                <a:solidFill>
                  <a:srgbClr val="000000"/>
                </a:solidFill>
                <a:latin typeface="Open Sans"/>
              </a:rPr>
              <a:t>Thiết kế giao diện website.</a:t>
            </a:r>
          </a:p>
          <a:p>
            <a:pPr marL="647694" lvl="1" indent="-323847">
              <a:lnSpc>
                <a:spcPts val="4199"/>
              </a:lnSpc>
              <a:buFont typeface="Arial"/>
              <a:buChar char="•"/>
            </a:pPr>
            <a:r>
              <a:rPr lang="en-US" sz="2999">
                <a:solidFill>
                  <a:srgbClr val="000000"/>
                </a:solidFill>
                <a:latin typeface="Open Sans"/>
              </a:rPr>
              <a:t>Chọn font chữ, màu sắc.</a:t>
            </a:r>
          </a:p>
          <a:p>
            <a:pPr marL="647694" lvl="1" indent="-323847">
              <a:lnSpc>
                <a:spcPts val="4199"/>
              </a:lnSpc>
              <a:spcBef>
                <a:spcPct val="0"/>
              </a:spcBef>
              <a:buFont typeface="Arial"/>
              <a:buChar char="•"/>
            </a:pPr>
            <a:r>
              <a:rPr lang="en-US" sz="2999">
                <a:solidFill>
                  <a:srgbClr val="000000"/>
                </a:solidFill>
                <a:latin typeface="Open Sans"/>
              </a:rPr>
              <a:t>Thiết kế logo, banner.</a:t>
            </a:r>
          </a:p>
        </p:txBody>
      </p:sp>
      <p:sp>
        <p:nvSpPr>
          <p:cNvPr id="29" name="TextBox 29"/>
          <p:cNvSpPr txBox="1"/>
          <p:nvPr/>
        </p:nvSpPr>
        <p:spPr>
          <a:xfrm>
            <a:off x="12620137" y="6304502"/>
            <a:ext cx="4403050"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Bold"/>
              </a:rPr>
              <a:t>3. Phát triển và mã hóa</a:t>
            </a:r>
          </a:p>
        </p:txBody>
      </p:sp>
      <p:sp>
        <p:nvSpPr>
          <p:cNvPr id="30" name="TextBox 30"/>
          <p:cNvSpPr txBox="1"/>
          <p:nvPr/>
        </p:nvSpPr>
        <p:spPr>
          <a:xfrm>
            <a:off x="12335800" y="6838235"/>
            <a:ext cx="4971724" cy="2590801"/>
          </a:xfrm>
          <a:prstGeom prst="rect">
            <a:avLst/>
          </a:prstGeom>
        </p:spPr>
        <p:txBody>
          <a:bodyPr lIns="0" tIns="0" rIns="0" bIns="0" rtlCol="0" anchor="t">
            <a:spAutoFit/>
          </a:bodyPr>
          <a:lstStyle/>
          <a:p>
            <a:pPr marL="647694" lvl="1" indent="-323847">
              <a:lnSpc>
                <a:spcPts val="4199"/>
              </a:lnSpc>
              <a:buFont typeface="Arial"/>
              <a:buChar char="•"/>
            </a:pPr>
            <a:r>
              <a:rPr lang="en-US" sz="2999">
                <a:solidFill>
                  <a:srgbClr val="000000"/>
                </a:solidFill>
                <a:latin typeface="Open Sans"/>
              </a:rPr>
              <a:t>Sử dụng HTML,CSS, Javascript để xây dựng trang web.</a:t>
            </a:r>
          </a:p>
          <a:p>
            <a:pPr marL="647694" lvl="1" indent="-323847">
              <a:lnSpc>
                <a:spcPts val="4199"/>
              </a:lnSpc>
              <a:spcBef>
                <a:spcPct val="0"/>
              </a:spcBef>
              <a:buFont typeface="Arial"/>
              <a:buChar char="•"/>
            </a:pPr>
            <a:r>
              <a:rPr lang="en-US" sz="2999">
                <a:solidFill>
                  <a:srgbClr val="000000"/>
                </a:solidFill>
                <a:latin typeface="Open Sans"/>
              </a:rPr>
              <a:t>Tạo nội dung cho website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374" y="7384907"/>
            <a:ext cx="18358749" cy="2843216"/>
            <a:chOff x="0" y="0"/>
            <a:chExt cx="5170324" cy="800727"/>
          </a:xfrm>
        </p:grpSpPr>
        <p:sp>
          <p:nvSpPr>
            <p:cNvPr id="3" name="Freeform 3"/>
            <p:cNvSpPr/>
            <p:nvPr/>
          </p:nvSpPr>
          <p:spPr>
            <a:xfrm>
              <a:off x="0" y="0"/>
              <a:ext cx="5170324" cy="800727"/>
            </a:xfrm>
            <a:custGeom>
              <a:avLst/>
              <a:gdLst/>
              <a:ahLst/>
              <a:cxnLst/>
              <a:rect l="l" t="t" r="r" b="b"/>
              <a:pathLst>
                <a:path w="5170324" h="800727">
                  <a:moveTo>
                    <a:pt x="0" y="0"/>
                  </a:moveTo>
                  <a:lnTo>
                    <a:pt x="5170324" y="0"/>
                  </a:lnTo>
                  <a:lnTo>
                    <a:pt x="5170324" y="800727"/>
                  </a:lnTo>
                  <a:lnTo>
                    <a:pt x="0" y="800727"/>
                  </a:lnTo>
                  <a:close/>
                </a:path>
              </a:pathLst>
            </a:custGeom>
            <a:solidFill>
              <a:srgbClr val="B22222"/>
            </a:solidFill>
          </p:spPr>
          <p:txBody>
            <a:bodyPr/>
            <a:lstStyle/>
            <a:p>
              <a:endParaRPr lang="en-US"/>
            </a:p>
          </p:txBody>
        </p:sp>
        <p:sp>
          <p:nvSpPr>
            <p:cNvPr id="4" name="TextBox 4"/>
            <p:cNvSpPr txBox="1"/>
            <p:nvPr/>
          </p:nvSpPr>
          <p:spPr>
            <a:xfrm>
              <a:off x="0" y="-38100"/>
              <a:ext cx="5170324" cy="838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587" y="-47715"/>
            <a:ext cx="18288000" cy="7477215"/>
            <a:chOff x="0" y="0"/>
            <a:chExt cx="24384000" cy="9969620"/>
          </a:xfrm>
        </p:grpSpPr>
        <p:pic>
          <p:nvPicPr>
            <p:cNvPr id="6" name="Picture 6"/>
            <p:cNvPicPr>
              <a:picLocks noChangeAspect="1"/>
            </p:cNvPicPr>
            <p:nvPr/>
          </p:nvPicPr>
          <p:blipFill>
            <a:blip r:embed="rId2">
              <a:alphaModFix amt="73000"/>
            </a:blip>
            <a:srcRect t="44617" r="13104" b="2057"/>
            <a:stretch>
              <a:fillRect/>
            </a:stretch>
          </p:blipFill>
          <p:spPr>
            <a:xfrm>
              <a:off x="0" y="0"/>
              <a:ext cx="24384000" cy="9969620"/>
            </a:xfrm>
            <a:prstGeom prst="rect">
              <a:avLst/>
            </a:prstGeom>
          </p:spPr>
        </p:pic>
      </p:grpSp>
      <p:grpSp>
        <p:nvGrpSpPr>
          <p:cNvPr id="7" name="Group 7"/>
          <p:cNvGrpSpPr/>
          <p:nvPr/>
        </p:nvGrpSpPr>
        <p:grpSpPr>
          <a:xfrm rot="-10800000">
            <a:off x="2024259" y="5829333"/>
            <a:ext cx="6300099" cy="3428967"/>
            <a:chOff x="0" y="0"/>
            <a:chExt cx="1498621" cy="815658"/>
          </a:xfrm>
        </p:grpSpPr>
        <p:sp>
          <p:nvSpPr>
            <p:cNvPr id="8" name="Freeform 8"/>
            <p:cNvSpPr/>
            <p:nvPr/>
          </p:nvSpPr>
          <p:spPr>
            <a:xfrm>
              <a:off x="0" y="0"/>
              <a:ext cx="1498621" cy="815657"/>
            </a:xfrm>
            <a:custGeom>
              <a:avLst/>
              <a:gdLst/>
              <a:ahLst/>
              <a:cxnLst/>
              <a:rect l="l" t="t" r="r" b="b"/>
              <a:pathLst>
                <a:path w="1498621" h="815657">
                  <a:moveTo>
                    <a:pt x="39323" y="0"/>
                  </a:moveTo>
                  <a:lnTo>
                    <a:pt x="1459298" y="0"/>
                  </a:lnTo>
                  <a:cubicBezTo>
                    <a:pt x="1481015" y="0"/>
                    <a:pt x="1498621" y="17606"/>
                    <a:pt x="1498621" y="39323"/>
                  </a:cubicBezTo>
                  <a:lnTo>
                    <a:pt x="1498621" y="776334"/>
                  </a:lnTo>
                  <a:cubicBezTo>
                    <a:pt x="1498621" y="798052"/>
                    <a:pt x="1481015" y="815657"/>
                    <a:pt x="1459298" y="815657"/>
                  </a:cubicBezTo>
                  <a:lnTo>
                    <a:pt x="39323" y="815657"/>
                  </a:lnTo>
                  <a:cubicBezTo>
                    <a:pt x="17606" y="815657"/>
                    <a:pt x="0" y="798052"/>
                    <a:pt x="0" y="776334"/>
                  </a:cubicBezTo>
                  <a:lnTo>
                    <a:pt x="0" y="39323"/>
                  </a:lnTo>
                  <a:cubicBezTo>
                    <a:pt x="0" y="17606"/>
                    <a:pt x="17606" y="0"/>
                    <a:pt x="39323" y="0"/>
                  </a:cubicBezTo>
                  <a:close/>
                </a:path>
              </a:pathLst>
            </a:custGeom>
            <a:solidFill>
              <a:srgbClr val="FFFFFF"/>
            </a:solidFill>
          </p:spPr>
          <p:txBody>
            <a:bodyPr/>
            <a:lstStyle/>
            <a:p>
              <a:endParaRPr lang="en-US"/>
            </a:p>
          </p:txBody>
        </p:sp>
        <p:sp>
          <p:nvSpPr>
            <p:cNvPr id="9" name="TextBox 9"/>
            <p:cNvSpPr txBox="1"/>
            <p:nvPr/>
          </p:nvSpPr>
          <p:spPr>
            <a:xfrm>
              <a:off x="0" y="-38100"/>
              <a:ext cx="1498621" cy="853758"/>
            </a:xfrm>
            <a:prstGeom prst="rect">
              <a:avLst/>
            </a:prstGeom>
          </p:spPr>
          <p:txBody>
            <a:bodyPr lIns="60144" tIns="60144" rIns="60144" bIns="60144" rtlCol="0" anchor="ctr"/>
            <a:lstStyle/>
            <a:p>
              <a:pPr algn="ctr">
                <a:lnSpc>
                  <a:spcPts val="2659"/>
                </a:lnSpc>
              </a:pPr>
              <a:endParaRPr/>
            </a:p>
          </p:txBody>
        </p:sp>
      </p:grpSp>
      <p:sp>
        <p:nvSpPr>
          <p:cNvPr id="10" name="Freeform 10"/>
          <p:cNvSpPr/>
          <p:nvPr/>
        </p:nvSpPr>
        <p:spPr>
          <a:xfrm rot="5400000">
            <a:off x="8961203" y="8991884"/>
            <a:ext cx="294845" cy="1568536"/>
          </a:xfrm>
          <a:custGeom>
            <a:avLst/>
            <a:gdLst/>
            <a:ahLst/>
            <a:cxnLst/>
            <a:rect l="l" t="t" r="r" b="b"/>
            <a:pathLst>
              <a:path w="294845" h="1568536">
                <a:moveTo>
                  <a:pt x="0" y="0"/>
                </a:moveTo>
                <a:lnTo>
                  <a:pt x="294845" y="0"/>
                </a:lnTo>
                <a:lnTo>
                  <a:pt x="294845" y="1568536"/>
                </a:lnTo>
                <a:lnTo>
                  <a:pt x="0" y="1568536"/>
                </a:lnTo>
                <a:lnTo>
                  <a:pt x="0" y="0"/>
                </a:lnTo>
                <a:close/>
              </a:path>
            </a:pathLst>
          </a:custGeom>
          <a:blipFill>
            <a:blip r:embed="rId3">
              <a:extLst>
                <a:ext uri="{96DAC541-7B7A-43D3-8B79-37D633B846F1}">
                  <asvg:svgBlip xmlns:asvg="http://schemas.microsoft.com/office/drawing/2016/SVG/main" r:embed="rId4"/>
                </a:ext>
              </a:extLst>
            </a:blip>
            <a:stretch>
              <a:fillRect l="-2000702" t="-234824" b="-62947"/>
            </a:stretch>
          </a:blipFill>
        </p:spPr>
        <p:txBody>
          <a:bodyPr/>
          <a:lstStyle/>
          <a:p>
            <a:endParaRPr lang="en-US"/>
          </a:p>
        </p:txBody>
      </p:sp>
      <p:grpSp>
        <p:nvGrpSpPr>
          <p:cNvPr id="11" name="Group 11"/>
          <p:cNvGrpSpPr/>
          <p:nvPr/>
        </p:nvGrpSpPr>
        <p:grpSpPr>
          <a:xfrm rot="-10800000">
            <a:off x="9337987" y="5829333"/>
            <a:ext cx="6871651" cy="3428967"/>
            <a:chOff x="0" y="0"/>
            <a:chExt cx="1634578" cy="815658"/>
          </a:xfrm>
        </p:grpSpPr>
        <p:sp>
          <p:nvSpPr>
            <p:cNvPr id="12" name="Freeform 12"/>
            <p:cNvSpPr/>
            <p:nvPr/>
          </p:nvSpPr>
          <p:spPr>
            <a:xfrm>
              <a:off x="0" y="0"/>
              <a:ext cx="1634578" cy="815657"/>
            </a:xfrm>
            <a:custGeom>
              <a:avLst/>
              <a:gdLst/>
              <a:ahLst/>
              <a:cxnLst/>
              <a:rect l="l" t="t" r="r" b="b"/>
              <a:pathLst>
                <a:path w="1634578" h="815657">
                  <a:moveTo>
                    <a:pt x="36053" y="0"/>
                  </a:moveTo>
                  <a:lnTo>
                    <a:pt x="1598525" y="0"/>
                  </a:lnTo>
                  <a:cubicBezTo>
                    <a:pt x="1618436" y="0"/>
                    <a:pt x="1634578" y="16141"/>
                    <a:pt x="1634578" y="36053"/>
                  </a:cubicBezTo>
                  <a:lnTo>
                    <a:pt x="1634578" y="779605"/>
                  </a:lnTo>
                  <a:cubicBezTo>
                    <a:pt x="1634578" y="799516"/>
                    <a:pt x="1618436" y="815657"/>
                    <a:pt x="1598525" y="815657"/>
                  </a:cubicBezTo>
                  <a:lnTo>
                    <a:pt x="36053" y="815657"/>
                  </a:lnTo>
                  <a:cubicBezTo>
                    <a:pt x="16141" y="815657"/>
                    <a:pt x="0" y="799516"/>
                    <a:pt x="0" y="779605"/>
                  </a:cubicBezTo>
                  <a:lnTo>
                    <a:pt x="0" y="36053"/>
                  </a:lnTo>
                  <a:cubicBezTo>
                    <a:pt x="0" y="16141"/>
                    <a:pt x="16141" y="0"/>
                    <a:pt x="36053" y="0"/>
                  </a:cubicBezTo>
                  <a:close/>
                </a:path>
              </a:pathLst>
            </a:custGeom>
            <a:solidFill>
              <a:srgbClr val="FFFFFF"/>
            </a:solidFill>
          </p:spPr>
          <p:txBody>
            <a:bodyPr/>
            <a:lstStyle/>
            <a:p>
              <a:endParaRPr lang="en-US"/>
            </a:p>
          </p:txBody>
        </p:sp>
        <p:sp>
          <p:nvSpPr>
            <p:cNvPr id="13" name="TextBox 13"/>
            <p:cNvSpPr txBox="1"/>
            <p:nvPr/>
          </p:nvSpPr>
          <p:spPr>
            <a:xfrm>
              <a:off x="0" y="-38100"/>
              <a:ext cx="1634578" cy="853758"/>
            </a:xfrm>
            <a:prstGeom prst="rect">
              <a:avLst/>
            </a:prstGeom>
          </p:spPr>
          <p:txBody>
            <a:bodyPr lIns="60144" tIns="60144" rIns="60144" bIns="60144" rtlCol="0" anchor="ctr"/>
            <a:lstStyle/>
            <a:p>
              <a:pPr algn="ctr">
                <a:lnSpc>
                  <a:spcPts val="2659"/>
                </a:lnSpc>
              </a:pPr>
              <a:endParaRPr/>
            </a:p>
          </p:txBody>
        </p:sp>
      </p:grpSp>
      <p:sp>
        <p:nvSpPr>
          <p:cNvPr id="14" name="TextBox 14"/>
          <p:cNvSpPr txBox="1"/>
          <p:nvPr/>
        </p:nvSpPr>
        <p:spPr>
          <a:xfrm>
            <a:off x="2474194" y="6091302"/>
            <a:ext cx="2416473"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Bold"/>
              </a:rPr>
              <a:t>4 . Tiến hành</a:t>
            </a:r>
          </a:p>
        </p:txBody>
      </p:sp>
      <p:sp>
        <p:nvSpPr>
          <p:cNvPr id="15" name="TextBox 15"/>
          <p:cNvSpPr txBox="1"/>
          <p:nvPr/>
        </p:nvSpPr>
        <p:spPr>
          <a:xfrm>
            <a:off x="2494825" y="6709315"/>
            <a:ext cx="5454853" cy="2369566"/>
          </a:xfrm>
          <a:prstGeom prst="rect">
            <a:avLst/>
          </a:prstGeom>
        </p:spPr>
        <p:txBody>
          <a:bodyPr lIns="0" tIns="0" rIns="0" bIns="0" rtlCol="0" anchor="t">
            <a:spAutoFit/>
          </a:bodyPr>
          <a:lstStyle/>
          <a:p>
            <a:pPr marL="585090" lvl="1" indent="-292545">
              <a:lnSpc>
                <a:spcPts val="3794"/>
              </a:lnSpc>
              <a:buFont typeface="Arial"/>
              <a:buChar char="•"/>
            </a:pPr>
            <a:r>
              <a:rPr lang="en-US" sz="2710">
                <a:solidFill>
                  <a:srgbClr val="000000"/>
                </a:solidFill>
                <a:latin typeface="Open Sans"/>
              </a:rPr>
              <a:t>Tiến hành viết code và chỉnh giao diện cho từng phần của trang web.</a:t>
            </a:r>
          </a:p>
          <a:p>
            <a:pPr marL="585090" lvl="1" indent="-292545">
              <a:lnSpc>
                <a:spcPts val="3794"/>
              </a:lnSpc>
              <a:spcBef>
                <a:spcPct val="0"/>
              </a:spcBef>
              <a:buFont typeface="Arial"/>
              <a:buChar char="•"/>
            </a:pPr>
            <a:r>
              <a:rPr lang="en-US" sz="2710">
                <a:solidFill>
                  <a:srgbClr val="000000"/>
                </a:solidFill>
                <a:latin typeface="Open Sans"/>
              </a:rPr>
              <a:t>Viết các chức năng của trang web.</a:t>
            </a:r>
          </a:p>
        </p:txBody>
      </p:sp>
      <p:sp>
        <p:nvSpPr>
          <p:cNvPr id="16" name="TextBox 16"/>
          <p:cNvSpPr txBox="1"/>
          <p:nvPr/>
        </p:nvSpPr>
        <p:spPr>
          <a:xfrm>
            <a:off x="9722538" y="6091302"/>
            <a:ext cx="3953570"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Bold"/>
              </a:rPr>
              <a:t>5. Tổng hợp nội dung</a:t>
            </a:r>
          </a:p>
        </p:txBody>
      </p:sp>
      <p:sp>
        <p:nvSpPr>
          <p:cNvPr id="17" name="TextBox 17"/>
          <p:cNvSpPr txBox="1"/>
          <p:nvPr/>
        </p:nvSpPr>
        <p:spPr>
          <a:xfrm>
            <a:off x="9505455" y="6739589"/>
            <a:ext cx="6137714" cy="2066926"/>
          </a:xfrm>
          <a:prstGeom prst="rect">
            <a:avLst/>
          </a:prstGeom>
        </p:spPr>
        <p:txBody>
          <a:bodyPr lIns="0" tIns="0" rIns="0" bIns="0" rtlCol="0" anchor="t">
            <a:spAutoFit/>
          </a:bodyPr>
          <a:lstStyle/>
          <a:p>
            <a:pPr marL="647694" lvl="1" indent="-323847" algn="just">
              <a:lnSpc>
                <a:spcPts val="4199"/>
              </a:lnSpc>
              <a:buFont typeface="Arial"/>
              <a:buChar char="•"/>
            </a:pPr>
            <a:r>
              <a:rPr lang="en-US" sz="2999">
                <a:solidFill>
                  <a:srgbClr val="000000"/>
                </a:solidFill>
                <a:latin typeface="Open Sans"/>
              </a:rPr>
              <a:t>Tổng hợp thành trang web hoàn chỉnh, đảm bảo có tính thống nhất trong trang web.</a:t>
            </a:r>
          </a:p>
          <a:p>
            <a:pPr marL="647694" lvl="1" indent="-323847" algn="just">
              <a:lnSpc>
                <a:spcPts val="4199"/>
              </a:lnSpc>
              <a:spcBef>
                <a:spcPct val="0"/>
              </a:spcBef>
              <a:buFont typeface="Arial"/>
              <a:buChar char="•"/>
            </a:pPr>
            <a:r>
              <a:rPr lang="en-US" sz="2999">
                <a:solidFill>
                  <a:srgbClr val="000000"/>
                </a:solidFill>
                <a:latin typeface="Open Sans"/>
              </a:rPr>
              <a:t>Sửa các lỗi và hoàn thiện.</a:t>
            </a:r>
          </a:p>
        </p:txBody>
      </p:sp>
      <p:grpSp>
        <p:nvGrpSpPr>
          <p:cNvPr id="18" name="Group 18"/>
          <p:cNvGrpSpPr/>
          <p:nvPr/>
        </p:nvGrpSpPr>
        <p:grpSpPr>
          <a:xfrm>
            <a:off x="-1699658" y="-1058226"/>
            <a:ext cx="4173852" cy="41738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0100" cap="sq">
              <a:solidFill>
                <a:srgbClr val="F1F1F1"/>
              </a:solidFill>
              <a:prstDash val="solid"/>
              <a:miter/>
            </a:ln>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474194" y="2867225"/>
            <a:ext cx="12899097" cy="1406336"/>
          </a:xfrm>
          <a:prstGeom prst="rect">
            <a:avLst/>
          </a:prstGeom>
        </p:spPr>
        <p:txBody>
          <a:bodyPr lIns="0" tIns="0" rIns="0" bIns="0" rtlCol="0" anchor="t">
            <a:spAutoFit/>
          </a:bodyPr>
          <a:lstStyle/>
          <a:p>
            <a:pPr marL="0" lvl="0" indent="0" algn="ctr">
              <a:lnSpc>
                <a:spcPts val="11506"/>
              </a:lnSpc>
              <a:spcBef>
                <a:spcPct val="0"/>
              </a:spcBef>
            </a:pPr>
            <a:r>
              <a:rPr lang="en-US" sz="8218">
                <a:solidFill>
                  <a:srgbClr val="000000"/>
                </a:solidFill>
                <a:latin typeface="Open Sans Extra Bold"/>
              </a:rPr>
              <a:t>QUÁ TRÌNH LÀM WEB</a:t>
            </a:r>
          </a:p>
        </p:txBody>
      </p:sp>
      <p:sp>
        <p:nvSpPr>
          <p:cNvPr id="22" name="AutoShape 22"/>
          <p:cNvSpPr/>
          <p:nvPr/>
        </p:nvSpPr>
        <p:spPr>
          <a:xfrm flipV="1">
            <a:off x="0" y="3651355"/>
            <a:ext cx="2474194" cy="1682148"/>
          </a:xfrm>
          <a:prstGeom prst="line">
            <a:avLst/>
          </a:prstGeom>
          <a:ln w="19050" cap="flat">
            <a:solidFill>
              <a:srgbClr val="000000"/>
            </a:solidFill>
            <a:prstDash val="solid"/>
            <a:headEnd type="none" w="sm" len="sm"/>
            <a:tailEnd type="none" w="sm" len="sm"/>
          </a:ln>
        </p:spPr>
        <p:txBody>
          <a:bodyPr/>
          <a:lstStyle/>
          <a:p>
            <a:endParaRPr lang="en-US"/>
          </a:p>
        </p:txBody>
      </p:sp>
      <p:sp>
        <p:nvSpPr>
          <p:cNvPr id="23" name="Freeform 23"/>
          <p:cNvSpPr/>
          <p:nvPr/>
        </p:nvSpPr>
        <p:spPr>
          <a:xfrm rot="-5400000">
            <a:off x="15517376" y="2639998"/>
            <a:ext cx="2912348" cy="354777"/>
          </a:xfrm>
          <a:custGeom>
            <a:avLst/>
            <a:gdLst/>
            <a:ahLst/>
            <a:cxnLst/>
            <a:rect l="l" t="t" r="r" b="b"/>
            <a:pathLst>
              <a:path w="2912348" h="354777">
                <a:moveTo>
                  <a:pt x="0" y="0"/>
                </a:moveTo>
                <a:lnTo>
                  <a:pt x="2912348" y="0"/>
                </a:lnTo>
                <a:lnTo>
                  <a:pt x="2912348" y="354777"/>
                </a:lnTo>
                <a:lnTo>
                  <a:pt x="0" y="3547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14537" y="0"/>
            <a:ext cx="8973463" cy="10287000"/>
          </a:xfrm>
          <a:custGeom>
            <a:avLst/>
            <a:gdLst/>
            <a:ahLst/>
            <a:cxnLst/>
            <a:rect l="l" t="t" r="r" b="b"/>
            <a:pathLst>
              <a:path w="8973463" h="10287000">
                <a:moveTo>
                  <a:pt x="0" y="0"/>
                </a:moveTo>
                <a:lnTo>
                  <a:pt x="8973463" y="0"/>
                </a:lnTo>
                <a:lnTo>
                  <a:pt x="8973463" y="10287000"/>
                </a:lnTo>
                <a:lnTo>
                  <a:pt x="0" y="10287000"/>
                </a:lnTo>
                <a:lnTo>
                  <a:pt x="0" y="0"/>
                </a:lnTo>
                <a:close/>
              </a:path>
            </a:pathLst>
          </a:custGeom>
          <a:blipFill>
            <a:blip r:embed="rId2"/>
            <a:stretch>
              <a:fillRect r="-14638"/>
            </a:stretch>
          </a:blipFill>
        </p:spPr>
        <p:txBody>
          <a:bodyPr/>
          <a:lstStyle/>
          <a:p>
            <a:endParaRPr lang="en-US"/>
          </a:p>
        </p:txBody>
      </p:sp>
      <p:sp>
        <p:nvSpPr>
          <p:cNvPr id="3" name="TextBox 3"/>
          <p:cNvSpPr txBox="1"/>
          <p:nvPr/>
        </p:nvSpPr>
        <p:spPr>
          <a:xfrm>
            <a:off x="843300" y="567985"/>
            <a:ext cx="6699510" cy="2405634"/>
          </a:xfrm>
          <a:prstGeom prst="rect">
            <a:avLst/>
          </a:prstGeom>
        </p:spPr>
        <p:txBody>
          <a:bodyPr lIns="0" tIns="0" rIns="0" bIns="0" rtlCol="0" anchor="t">
            <a:spAutoFit/>
          </a:bodyPr>
          <a:lstStyle/>
          <a:p>
            <a:pPr marL="0" lvl="0" indent="0" algn="l">
              <a:lnSpc>
                <a:spcPts val="9648"/>
              </a:lnSpc>
            </a:pPr>
            <a:r>
              <a:rPr lang="en-US" sz="7200">
                <a:solidFill>
                  <a:srgbClr val="B22222"/>
                </a:solidFill>
                <a:latin typeface="Open Sans Extra Bold"/>
              </a:rPr>
              <a:t>LÝ DO CHỌN ĐỀ TÀI</a:t>
            </a:r>
          </a:p>
        </p:txBody>
      </p:sp>
      <p:sp>
        <p:nvSpPr>
          <p:cNvPr id="4" name="TextBox 4"/>
          <p:cNvSpPr txBox="1"/>
          <p:nvPr/>
        </p:nvSpPr>
        <p:spPr>
          <a:xfrm>
            <a:off x="1028700" y="3100621"/>
            <a:ext cx="7462106" cy="6157679"/>
          </a:xfrm>
          <a:prstGeom prst="rect">
            <a:avLst/>
          </a:prstGeom>
        </p:spPr>
        <p:txBody>
          <a:bodyPr lIns="0" tIns="0" rIns="0" bIns="0" rtlCol="0" anchor="t">
            <a:spAutoFit/>
          </a:bodyPr>
          <a:lstStyle/>
          <a:p>
            <a:pPr marL="690163" lvl="1" indent="-345082" algn="just">
              <a:lnSpc>
                <a:spcPts val="4475"/>
              </a:lnSpc>
              <a:buFont typeface="Arial"/>
              <a:buChar char="•"/>
            </a:pPr>
            <a:r>
              <a:rPr lang="en-US" sz="3196">
                <a:solidFill>
                  <a:srgbClr val="000000"/>
                </a:solidFill>
                <a:latin typeface="Open Sans"/>
              </a:rPr>
              <a:t>Sách là một sản phẩm thiết yếu cho việc học tập, nghiên cứu và giải trí. Nhu cầu về sách luôn cao và ổn định, ít bị ảnh hưởng bởi các yếu tố thời vụ hay xu hướng.</a:t>
            </a:r>
          </a:p>
          <a:p>
            <a:pPr marL="690163" lvl="1" indent="-345082" algn="just">
              <a:lnSpc>
                <a:spcPts val="4475"/>
              </a:lnSpc>
              <a:spcBef>
                <a:spcPct val="0"/>
              </a:spcBef>
              <a:buFont typeface="Arial"/>
              <a:buChar char="•"/>
            </a:pPr>
            <a:r>
              <a:rPr lang="en-US" sz="3196">
                <a:solidFill>
                  <a:srgbClr val="000000"/>
                </a:solidFill>
                <a:latin typeface="Open Sans"/>
              </a:rPr>
              <a:t>Thị trường sách online đang ngày càng phát triển với tốc độ tăng trưởng cao do sự gia tăng của người dùng internet và thói quen mua sắm online.</a:t>
            </a:r>
          </a:p>
          <a:p>
            <a:pPr algn="just">
              <a:lnSpc>
                <a:spcPts val="4475"/>
              </a:lnSpc>
              <a:spcBef>
                <a:spcPct val="0"/>
              </a:spcBef>
            </a:pPr>
            <a:endParaRPr lang="en-US" sz="3196">
              <a:solidFill>
                <a:srgbClr val="000000"/>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365197" cy="10287000"/>
            <a:chOff x="0" y="0"/>
            <a:chExt cx="1149682" cy="2709333"/>
          </a:xfrm>
        </p:grpSpPr>
        <p:sp>
          <p:nvSpPr>
            <p:cNvPr id="3" name="Freeform 3"/>
            <p:cNvSpPr/>
            <p:nvPr/>
          </p:nvSpPr>
          <p:spPr>
            <a:xfrm>
              <a:off x="0" y="0"/>
              <a:ext cx="1149682" cy="2709333"/>
            </a:xfrm>
            <a:custGeom>
              <a:avLst/>
              <a:gdLst/>
              <a:ahLst/>
              <a:cxnLst/>
              <a:rect l="l" t="t" r="r" b="b"/>
              <a:pathLst>
                <a:path w="1149682" h="2709333">
                  <a:moveTo>
                    <a:pt x="0" y="0"/>
                  </a:moveTo>
                  <a:lnTo>
                    <a:pt x="1149682" y="0"/>
                  </a:lnTo>
                  <a:lnTo>
                    <a:pt x="1149682" y="2709333"/>
                  </a:lnTo>
                  <a:lnTo>
                    <a:pt x="0" y="2709333"/>
                  </a:lnTo>
                  <a:close/>
                </a:path>
              </a:pathLst>
            </a:custGeom>
            <a:solidFill>
              <a:srgbClr val="B22222"/>
            </a:solidFill>
          </p:spPr>
          <p:txBody>
            <a:bodyPr/>
            <a:lstStyle/>
            <a:p>
              <a:endParaRPr lang="en-US"/>
            </a:p>
          </p:txBody>
        </p:sp>
        <p:sp>
          <p:nvSpPr>
            <p:cNvPr id="4" name="TextBox 4"/>
            <p:cNvSpPr txBox="1"/>
            <p:nvPr/>
          </p:nvSpPr>
          <p:spPr>
            <a:xfrm>
              <a:off x="0" y="-38100"/>
              <a:ext cx="1149682"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98496" y="-2598496"/>
            <a:ext cx="5196993" cy="519699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19150" cap="sq">
              <a:solidFill>
                <a:srgbClr val="FFFFFF"/>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727041" y="8899392"/>
            <a:ext cx="3198889" cy="319888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1F1F1"/>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3616345"/>
            <a:ext cx="9144000" cy="4614581"/>
            <a:chOff x="0" y="0"/>
            <a:chExt cx="6350000" cy="3204570"/>
          </a:xfrm>
        </p:grpSpPr>
        <p:sp>
          <p:nvSpPr>
            <p:cNvPr id="12" name="Freeform 12"/>
            <p:cNvSpPr/>
            <p:nvPr/>
          </p:nvSpPr>
          <p:spPr>
            <a:xfrm>
              <a:off x="0" y="0"/>
              <a:ext cx="6350000" cy="3204570"/>
            </a:xfrm>
            <a:custGeom>
              <a:avLst/>
              <a:gdLst/>
              <a:ahLst/>
              <a:cxnLst/>
              <a:rect l="l" t="t" r="r" b="b"/>
              <a:pathLst>
                <a:path w="6350000" h="3204570">
                  <a:moveTo>
                    <a:pt x="5715000" y="3204570"/>
                  </a:moveTo>
                  <a:lnTo>
                    <a:pt x="635000" y="3204570"/>
                  </a:lnTo>
                  <a:cubicBezTo>
                    <a:pt x="284480" y="3204570"/>
                    <a:pt x="0" y="3061006"/>
                    <a:pt x="0" y="2884113"/>
                  </a:cubicBezTo>
                  <a:lnTo>
                    <a:pt x="0" y="320457"/>
                  </a:lnTo>
                  <a:cubicBezTo>
                    <a:pt x="0" y="143565"/>
                    <a:pt x="284480" y="0"/>
                    <a:pt x="635000" y="0"/>
                  </a:cubicBezTo>
                  <a:lnTo>
                    <a:pt x="5715000" y="0"/>
                  </a:lnTo>
                  <a:cubicBezTo>
                    <a:pt x="6065520" y="0"/>
                    <a:pt x="6350000" y="143565"/>
                    <a:pt x="6350000" y="320457"/>
                  </a:cubicBezTo>
                  <a:lnTo>
                    <a:pt x="6350000" y="2884113"/>
                  </a:lnTo>
                  <a:cubicBezTo>
                    <a:pt x="6350000" y="3061006"/>
                    <a:pt x="6065520" y="3204570"/>
                    <a:pt x="5715000" y="3204570"/>
                  </a:cubicBezTo>
                  <a:close/>
                </a:path>
              </a:pathLst>
            </a:custGeom>
            <a:blipFill>
              <a:blip r:embed="rId2"/>
              <a:stretch>
                <a:fillRect l="-5853" r="-5853"/>
              </a:stretch>
            </a:blipFill>
          </p:spPr>
          <p:txBody>
            <a:bodyPr/>
            <a:lstStyle/>
            <a:p>
              <a:endParaRPr lang="en-US"/>
            </a:p>
          </p:txBody>
        </p:sp>
      </p:grpSp>
      <p:sp>
        <p:nvSpPr>
          <p:cNvPr id="13" name="TextBox 13"/>
          <p:cNvSpPr txBox="1"/>
          <p:nvPr/>
        </p:nvSpPr>
        <p:spPr>
          <a:xfrm>
            <a:off x="4808358" y="1543126"/>
            <a:ext cx="12975994" cy="1055370"/>
          </a:xfrm>
          <a:prstGeom prst="rect">
            <a:avLst/>
          </a:prstGeom>
        </p:spPr>
        <p:txBody>
          <a:bodyPr lIns="0" tIns="0" rIns="0" bIns="0" rtlCol="0" anchor="t">
            <a:spAutoFit/>
          </a:bodyPr>
          <a:lstStyle/>
          <a:p>
            <a:pPr marL="0" lvl="0" indent="0" algn="l">
              <a:lnSpc>
                <a:spcPts val="8280"/>
              </a:lnSpc>
              <a:spcBef>
                <a:spcPct val="0"/>
              </a:spcBef>
            </a:pPr>
            <a:r>
              <a:rPr lang="en-US" sz="7200">
                <a:solidFill>
                  <a:srgbClr val="000000"/>
                </a:solidFill>
                <a:latin typeface="Open Sans Extra Bold"/>
              </a:rPr>
              <a:t>TỔNG QUAN VỀ 2TM BOOKS</a:t>
            </a:r>
          </a:p>
        </p:txBody>
      </p:sp>
      <p:sp>
        <p:nvSpPr>
          <p:cNvPr id="14" name="TextBox 14"/>
          <p:cNvSpPr txBox="1"/>
          <p:nvPr/>
        </p:nvSpPr>
        <p:spPr>
          <a:xfrm>
            <a:off x="9797194" y="3378196"/>
            <a:ext cx="7462106" cy="6309420"/>
          </a:xfrm>
          <a:prstGeom prst="rect">
            <a:avLst/>
          </a:prstGeom>
        </p:spPr>
        <p:txBody>
          <a:bodyPr lIns="0" tIns="0" rIns="0" bIns="0" rtlCol="0" anchor="t">
            <a:spAutoFit/>
          </a:bodyPr>
          <a:lstStyle/>
          <a:p>
            <a:pPr algn="just">
              <a:lnSpc>
                <a:spcPts val="4475"/>
              </a:lnSpc>
              <a:spcBef>
                <a:spcPct val="0"/>
              </a:spcBef>
            </a:pPr>
            <a:r>
              <a:rPr lang="en-US" sz="3196" b="1" dirty="0">
                <a:solidFill>
                  <a:srgbClr val="000000"/>
                </a:solidFill>
                <a:latin typeface="Open Sans"/>
              </a:rPr>
              <a:t>2TM BOOKS </a:t>
            </a:r>
            <a:r>
              <a:rPr lang="en-US" sz="3196" b="1" dirty="0" err="1">
                <a:solidFill>
                  <a:srgbClr val="000000"/>
                </a:solidFill>
                <a:latin typeface="Open Sans"/>
              </a:rPr>
              <a:t>là</a:t>
            </a:r>
            <a:r>
              <a:rPr lang="en-US" sz="3196" b="1" dirty="0">
                <a:solidFill>
                  <a:srgbClr val="000000"/>
                </a:solidFill>
                <a:latin typeface="Open Sans"/>
              </a:rPr>
              <a:t> </a:t>
            </a:r>
            <a:r>
              <a:rPr lang="en-US" sz="3196" b="1" dirty="0" err="1">
                <a:solidFill>
                  <a:srgbClr val="000000"/>
                </a:solidFill>
                <a:latin typeface="Open Sans"/>
              </a:rPr>
              <a:t>trang</a:t>
            </a:r>
            <a:r>
              <a:rPr lang="en-US" sz="3196" b="1" dirty="0">
                <a:solidFill>
                  <a:srgbClr val="000000"/>
                </a:solidFill>
                <a:latin typeface="Open Sans"/>
              </a:rPr>
              <a:t> web </a:t>
            </a:r>
            <a:r>
              <a:rPr lang="en-US" sz="3196" b="1" dirty="0" err="1">
                <a:solidFill>
                  <a:srgbClr val="000000"/>
                </a:solidFill>
                <a:latin typeface="Open Sans"/>
              </a:rPr>
              <a:t>bán</a:t>
            </a:r>
            <a:r>
              <a:rPr lang="en-US" sz="3196" b="1" dirty="0">
                <a:solidFill>
                  <a:srgbClr val="000000"/>
                </a:solidFill>
                <a:latin typeface="Open Sans"/>
              </a:rPr>
              <a:t> </a:t>
            </a:r>
            <a:r>
              <a:rPr lang="en-US" sz="3196" b="1" dirty="0" err="1">
                <a:solidFill>
                  <a:srgbClr val="000000"/>
                </a:solidFill>
                <a:latin typeface="Open Sans"/>
              </a:rPr>
              <a:t>sách</a:t>
            </a:r>
            <a:r>
              <a:rPr lang="en-US" sz="3196" b="1" dirty="0">
                <a:solidFill>
                  <a:srgbClr val="000000"/>
                </a:solidFill>
                <a:latin typeface="Open Sans"/>
              </a:rPr>
              <a:t> </a:t>
            </a:r>
            <a:r>
              <a:rPr lang="en-US" sz="3196" b="1" dirty="0" err="1">
                <a:solidFill>
                  <a:srgbClr val="000000"/>
                </a:solidFill>
                <a:latin typeface="Open Sans"/>
              </a:rPr>
              <a:t>trực</a:t>
            </a:r>
            <a:r>
              <a:rPr lang="en-US" sz="3196" b="1" dirty="0">
                <a:solidFill>
                  <a:srgbClr val="000000"/>
                </a:solidFill>
                <a:latin typeface="Open Sans"/>
              </a:rPr>
              <a:t> </a:t>
            </a:r>
            <a:r>
              <a:rPr lang="en-US" sz="3196" b="1" dirty="0" err="1">
                <a:solidFill>
                  <a:srgbClr val="000000"/>
                </a:solidFill>
                <a:latin typeface="Open Sans"/>
              </a:rPr>
              <a:t>tuyến</a:t>
            </a:r>
            <a:r>
              <a:rPr lang="en-US" sz="3196" b="1" dirty="0">
                <a:solidFill>
                  <a:srgbClr val="000000"/>
                </a:solidFill>
                <a:latin typeface="Open Sans"/>
              </a:rPr>
              <a:t> </a:t>
            </a:r>
            <a:r>
              <a:rPr lang="en-US" sz="3196" b="1" dirty="0" err="1">
                <a:solidFill>
                  <a:srgbClr val="000000"/>
                </a:solidFill>
                <a:latin typeface="Open Sans"/>
              </a:rPr>
              <a:t>uy</a:t>
            </a:r>
            <a:r>
              <a:rPr lang="en-US" sz="3196" b="1" dirty="0">
                <a:solidFill>
                  <a:srgbClr val="000000"/>
                </a:solidFill>
                <a:latin typeface="Open Sans"/>
              </a:rPr>
              <a:t> </a:t>
            </a:r>
            <a:r>
              <a:rPr lang="en-US" sz="3196" b="1" dirty="0" err="1">
                <a:solidFill>
                  <a:srgbClr val="000000"/>
                </a:solidFill>
                <a:latin typeface="Open Sans"/>
              </a:rPr>
              <a:t>tín</a:t>
            </a:r>
            <a:r>
              <a:rPr lang="en-US" sz="3196" b="1" dirty="0">
                <a:solidFill>
                  <a:srgbClr val="000000"/>
                </a:solidFill>
                <a:latin typeface="Open Sans"/>
              </a:rPr>
              <a:t>, </a:t>
            </a:r>
            <a:r>
              <a:rPr lang="en-US" sz="3196" b="1" dirty="0" err="1">
                <a:solidFill>
                  <a:srgbClr val="000000"/>
                </a:solidFill>
                <a:latin typeface="Open Sans"/>
              </a:rPr>
              <a:t>chuyên</a:t>
            </a:r>
            <a:r>
              <a:rPr lang="en-US" sz="3196" b="1" dirty="0">
                <a:solidFill>
                  <a:srgbClr val="000000"/>
                </a:solidFill>
                <a:latin typeface="Open Sans"/>
              </a:rPr>
              <a:t> </a:t>
            </a:r>
            <a:r>
              <a:rPr lang="en-US" sz="3196" b="1" dirty="0" err="1">
                <a:solidFill>
                  <a:srgbClr val="000000"/>
                </a:solidFill>
                <a:latin typeface="Open Sans"/>
              </a:rPr>
              <a:t>cung</a:t>
            </a:r>
            <a:r>
              <a:rPr lang="en-US" sz="3196" b="1" dirty="0">
                <a:solidFill>
                  <a:srgbClr val="000000"/>
                </a:solidFill>
                <a:latin typeface="Open Sans"/>
              </a:rPr>
              <a:t> </a:t>
            </a:r>
            <a:r>
              <a:rPr lang="en-US" sz="3196" b="1" dirty="0" err="1">
                <a:solidFill>
                  <a:srgbClr val="000000"/>
                </a:solidFill>
                <a:latin typeface="Open Sans"/>
              </a:rPr>
              <a:t>cấp</a:t>
            </a:r>
            <a:r>
              <a:rPr lang="en-US" sz="3196" b="1" dirty="0">
                <a:solidFill>
                  <a:srgbClr val="000000"/>
                </a:solidFill>
                <a:latin typeface="Open Sans"/>
              </a:rPr>
              <a:t> </a:t>
            </a:r>
            <a:r>
              <a:rPr lang="en-US" sz="3196" b="1" dirty="0" err="1">
                <a:solidFill>
                  <a:srgbClr val="000000"/>
                </a:solidFill>
                <a:latin typeface="Open Sans"/>
              </a:rPr>
              <a:t>đa</a:t>
            </a:r>
            <a:r>
              <a:rPr lang="en-US" sz="3196" b="1" dirty="0">
                <a:solidFill>
                  <a:srgbClr val="000000"/>
                </a:solidFill>
                <a:latin typeface="Open Sans"/>
              </a:rPr>
              <a:t> </a:t>
            </a:r>
            <a:r>
              <a:rPr lang="en-US" sz="3196" b="1" dirty="0" err="1">
                <a:solidFill>
                  <a:srgbClr val="000000"/>
                </a:solidFill>
                <a:latin typeface="Open Sans"/>
              </a:rPr>
              <a:t>dạng</a:t>
            </a:r>
            <a:r>
              <a:rPr lang="en-US" sz="3196" b="1" dirty="0">
                <a:solidFill>
                  <a:srgbClr val="000000"/>
                </a:solidFill>
                <a:latin typeface="Open Sans"/>
              </a:rPr>
              <a:t> </a:t>
            </a:r>
            <a:r>
              <a:rPr lang="en-US" sz="3196" b="1" dirty="0" err="1">
                <a:solidFill>
                  <a:srgbClr val="000000"/>
                </a:solidFill>
                <a:latin typeface="Open Sans"/>
              </a:rPr>
              <a:t>các</a:t>
            </a:r>
            <a:r>
              <a:rPr lang="en-US" sz="3196" b="1" dirty="0">
                <a:solidFill>
                  <a:srgbClr val="000000"/>
                </a:solidFill>
                <a:latin typeface="Open Sans"/>
              </a:rPr>
              <a:t> </a:t>
            </a:r>
            <a:r>
              <a:rPr lang="en-US" sz="3196" b="1" dirty="0" err="1">
                <a:solidFill>
                  <a:srgbClr val="000000"/>
                </a:solidFill>
                <a:latin typeface="Open Sans"/>
              </a:rPr>
              <a:t>loại</a:t>
            </a:r>
            <a:r>
              <a:rPr lang="en-US" sz="3196" b="1" dirty="0">
                <a:solidFill>
                  <a:srgbClr val="000000"/>
                </a:solidFill>
                <a:latin typeface="Open Sans"/>
              </a:rPr>
              <a:t> </a:t>
            </a:r>
            <a:r>
              <a:rPr lang="en-US" sz="3196" b="1" dirty="0" err="1">
                <a:solidFill>
                  <a:srgbClr val="000000"/>
                </a:solidFill>
                <a:latin typeface="Open Sans"/>
              </a:rPr>
              <a:t>sách</a:t>
            </a:r>
            <a:r>
              <a:rPr lang="en-US" sz="3196" b="1" dirty="0">
                <a:solidFill>
                  <a:srgbClr val="000000"/>
                </a:solidFill>
                <a:latin typeface="Open Sans"/>
              </a:rPr>
              <a:t> </a:t>
            </a:r>
            <a:r>
              <a:rPr lang="en-US" sz="3196" b="1" dirty="0" err="1">
                <a:solidFill>
                  <a:srgbClr val="000000"/>
                </a:solidFill>
                <a:latin typeface="Open Sans"/>
              </a:rPr>
              <a:t>thuộc</a:t>
            </a:r>
            <a:r>
              <a:rPr lang="en-US" sz="3196" b="1" dirty="0">
                <a:solidFill>
                  <a:srgbClr val="000000"/>
                </a:solidFill>
                <a:latin typeface="Open Sans"/>
              </a:rPr>
              <a:t> </a:t>
            </a:r>
            <a:r>
              <a:rPr lang="en-US" sz="3196" b="1" dirty="0" err="1">
                <a:solidFill>
                  <a:srgbClr val="000000"/>
                </a:solidFill>
                <a:latin typeface="Open Sans"/>
              </a:rPr>
              <a:t>nhiều</a:t>
            </a:r>
            <a:r>
              <a:rPr lang="en-US" sz="3196" b="1" dirty="0">
                <a:solidFill>
                  <a:srgbClr val="000000"/>
                </a:solidFill>
                <a:latin typeface="Open Sans"/>
              </a:rPr>
              <a:t> </a:t>
            </a:r>
            <a:r>
              <a:rPr lang="en-US" sz="3196" b="1" dirty="0" err="1">
                <a:solidFill>
                  <a:srgbClr val="000000"/>
                </a:solidFill>
                <a:latin typeface="Open Sans"/>
              </a:rPr>
              <a:t>thể</a:t>
            </a:r>
            <a:r>
              <a:rPr lang="en-US" sz="3196" b="1" dirty="0">
                <a:solidFill>
                  <a:srgbClr val="000000"/>
                </a:solidFill>
                <a:latin typeface="Open Sans"/>
              </a:rPr>
              <a:t> </a:t>
            </a:r>
            <a:r>
              <a:rPr lang="en-US" sz="3196" b="1" dirty="0" err="1">
                <a:solidFill>
                  <a:srgbClr val="000000"/>
                </a:solidFill>
                <a:latin typeface="Open Sans"/>
              </a:rPr>
              <a:t>loại</a:t>
            </a:r>
            <a:r>
              <a:rPr lang="en-US" sz="3196" b="1" dirty="0">
                <a:solidFill>
                  <a:srgbClr val="000000"/>
                </a:solidFill>
                <a:latin typeface="Open Sans"/>
              </a:rPr>
              <a:t> </a:t>
            </a:r>
            <a:r>
              <a:rPr lang="en-US" sz="3196" b="1" dirty="0" err="1">
                <a:solidFill>
                  <a:srgbClr val="000000"/>
                </a:solidFill>
                <a:latin typeface="Open Sans"/>
              </a:rPr>
              <a:t>khác</a:t>
            </a:r>
            <a:r>
              <a:rPr lang="en-US" sz="3196" b="1" dirty="0">
                <a:solidFill>
                  <a:srgbClr val="000000"/>
                </a:solidFill>
                <a:latin typeface="Open Sans"/>
              </a:rPr>
              <a:t> </a:t>
            </a:r>
            <a:r>
              <a:rPr lang="en-US" sz="3196" b="1" dirty="0" err="1">
                <a:solidFill>
                  <a:srgbClr val="000000"/>
                </a:solidFill>
                <a:latin typeface="Open Sans"/>
              </a:rPr>
              <a:t>nhau</a:t>
            </a:r>
            <a:r>
              <a:rPr lang="en-US" sz="3196" b="1" dirty="0">
                <a:solidFill>
                  <a:srgbClr val="000000"/>
                </a:solidFill>
                <a:latin typeface="Open Sans"/>
              </a:rPr>
              <a:t>, </a:t>
            </a:r>
            <a:r>
              <a:rPr lang="en-US" sz="3196" b="1" dirty="0" err="1">
                <a:solidFill>
                  <a:srgbClr val="000000"/>
                </a:solidFill>
                <a:latin typeface="Open Sans"/>
              </a:rPr>
              <a:t>đáp</a:t>
            </a:r>
            <a:r>
              <a:rPr lang="en-US" sz="3196" b="1" dirty="0">
                <a:solidFill>
                  <a:srgbClr val="000000"/>
                </a:solidFill>
                <a:latin typeface="Open Sans"/>
              </a:rPr>
              <a:t> </a:t>
            </a:r>
            <a:r>
              <a:rPr lang="en-US" sz="3196" b="1" dirty="0" err="1">
                <a:solidFill>
                  <a:srgbClr val="000000"/>
                </a:solidFill>
                <a:latin typeface="Open Sans"/>
              </a:rPr>
              <a:t>ứng</a:t>
            </a:r>
            <a:r>
              <a:rPr lang="en-US" sz="3196" b="1" dirty="0">
                <a:solidFill>
                  <a:srgbClr val="000000"/>
                </a:solidFill>
                <a:latin typeface="Open Sans"/>
              </a:rPr>
              <a:t> </a:t>
            </a:r>
            <a:r>
              <a:rPr lang="en-US" sz="3196" b="1" dirty="0" err="1">
                <a:solidFill>
                  <a:srgbClr val="000000"/>
                </a:solidFill>
                <a:latin typeface="Open Sans"/>
              </a:rPr>
              <a:t>nhu</a:t>
            </a:r>
            <a:r>
              <a:rPr lang="en-US" sz="3196" b="1" dirty="0">
                <a:solidFill>
                  <a:srgbClr val="000000"/>
                </a:solidFill>
                <a:latin typeface="Open Sans"/>
              </a:rPr>
              <a:t> </a:t>
            </a:r>
            <a:r>
              <a:rPr lang="en-US" sz="3196" b="1" dirty="0" err="1">
                <a:solidFill>
                  <a:srgbClr val="000000"/>
                </a:solidFill>
                <a:latin typeface="Open Sans"/>
              </a:rPr>
              <a:t>cầu</a:t>
            </a:r>
            <a:r>
              <a:rPr lang="en-US" sz="3196" b="1" dirty="0">
                <a:solidFill>
                  <a:srgbClr val="000000"/>
                </a:solidFill>
                <a:latin typeface="Open Sans"/>
              </a:rPr>
              <a:t> </a:t>
            </a:r>
            <a:r>
              <a:rPr lang="en-US" sz="3196" b="1" dirty="0" err="1">
                <a:solidFill>
                  <a:srgbClr val="000000"/>
                </a:solidFill>
                <a:latin typeface="Open Sans"/>
              </a:rPr>
              <a:t>đọc</a:t>
            </a:r>
            <a:r>
              <a:rPr lang="en-US" sz="3196" b="1" dirty="0">
                <a:solidFill>
                  <a:srgbClr val="000000"/>
                </a:solidFill>
                <a:latin typeface="Open Sans"/>
              </a:rPr>
              <a:t> </a:t>
            </a:r>
            <a:r>
              <a:rPr lang="en-US" sz="3196" b="1" dirty="0" err="1">
                <a:solidFill>
                  <a:srgbClr val="000000"/>
                </a:solidFill>
                <a:latin typeface="Open Sans"/>
              </a:rPr>
              <a:t>sách</a:t>
            </a:r>
            <a:r>
              <a:rPr lang="en-US" sz="3196" b="1" dirty="0">
                <a:solidFill>
                  <a:srgbClr val="000000"/>
                </a:solidFill>
                <a:latin typeface="Open Sans"/>
              </a:rPr>
              <a:t> </a:t>
            </a:r>
            <a:r>
              <a:rPr lang="en-US" sz="3196" b="1" dirty="0" err="1">
                <a:solidFill>
                  <a:srgbClr val="000000"/>
                </a:solidFill>
                <a:latin typeface="Open Sans"/>
              </a:rPr>
              <a:t>của</a:t>
            </a:r>
            <a:r>
              <a:rPr lang="en-US" sz="3196" b="1" dirty="0">
                <a:solidFill>
                  <a:srgbClr val="000000"/>
                </a:solidFill>
                <a:latin typeface="Open Sans"/>
              </a:rPr>
              <a:t> </a:t>
            </a:r>
            <a:r>
              <a:rPr lang="en-US" sz="3196" b="1" dirty="0" err="1">
                <a:solidFill>
                  <a:srgbClr val="000000"/>
                </a:solidFill>
                <a:latin typeface="Open Sans"/>
              </a:rPr>
              <a:t>mọi</a:t>
            </a:r>
            <a:r>
              <a:rPr lang="en-US" sz="3196" b="1" dirty="0">
                <a:solidFill>
                  <a:srgbClr val="000000"/>
                </a:solidFill>
                <a:latin typeface="Open Sans"/>
              </a:rPr>
              <a:t> </a:t>
            </a:r>
            <a:r>
              <a:rPr lang="en-US" sz="3196" b="1" dirty="0" err="1">
                <a:solidFill>
                  <a:srgbClr val="000000"/>
                </a:solidFill>
                <a:latin typeface="Open Sans"/>
              </a:rPr>
              <a:t>lứa</a:t>
            </a:r>
            <a:r>
              <a:rPr lang="en-US" sz="3196" b="1" dirty="0">
                <a:solidFill>
                  <a:srgbClr val="000000"/>
                </a:solidFill>
                <a:latin typeface="Open Sans"/>
              </a:rPr>
              <a:t> </a:t>
            </a:r>
            <a:r>
              <a:rPr lang="en-US" sz="3196" b="1" dirty="0" err="1">
                <a:solidFill>
                  <a:srgbClr val="000000"/>
                </a:solidFill>
                <a:latin typeface="Open Sans"/>
              </a:rPr>
              <a:t>tuổi</a:t>
            </a:r>
            <a:r>
              <a:rPr lang="en-US" sz="3196" b="1" dirty="0">
                <a:solidFill>
                  <a:srgbClr val="000000"/>
                </a:solidFill>
                <a:latin typeface="Open Sans"/>
              </a:rPr>
              <a:t>. </a:t>
            </a:r>
            <a:r>
              <a:rPr lang="en-US" sz="3196" b="1" dirty="0" err="1">
                <a:solidFill>
                  <a:srgbClr val="000000"/>
                </a:solidFill>
                <a:latin typeface="Open Sans"/>
              </a:rPr>
              <a:t>Với</a:t>
            </a:r>
            <a:r>
              <a:rPr lang="en-US" sz="3196" b="1" dirty="0">
                <a:solidFill>
                  <a:srgbClr val="000000"/>
                </a:solidFill>
                <a:latin typeface="Open Sans"/>
              </a:rPr>
              <a:t> </a:t>
            </a:r>
            <a:r>
              <a:rPr lang="en-US" sz="3196" b="1" dirty="0" err="1">
                <a:solidFill>
                  <a:srgbClr val="000000"/>
                </a:solidFill>
                <a:latin typeface="Open Sans"/>
              </a:rPr>
              <a:t>phương</a:t>
            </a:r>
            <a:r>
              <a:rPr lang="en-US" sz="3196" b="1" dirty="0">
                <a:solidFill>
                  <a:srgbClr val="000000"/>
                </a:solidFill>
                <a:latin typeface="Open Sans"/>
              </a:rPr>
              <a:t> </a:t>
            </a:r>
            <a:r>
              <a:rPr lang="en-US" sz="3196" b="1" dirty="0" err="1">
                <a:solidFill>
                  <a:srgbClr val="000000"/>
                </a:solidFill>
                <a:latin typeface="Open Sans"/>
              </a:rPr>
              <a:t>châm</a:t>
            </a:r>
            <a:r>
              <a:rPr lang="en-US" sz="3196" b="1" dirty="0">
                <a:solidFill>
                  <a:srgbClr val="000000"/>
                </a:solidFill>
                <a:latin typeface="Open Sans"/>
              </a:rPr>
              <a:t> "</a:t>
            </a:r>
            <a:r>
              <a:rPr lang="en-US" sz="3196" b="1" dirty="0" err="1">
                <a:solidFill>
                  <a:srgbClr val="000000"/>
                </a:solidFill>
                <a:latin typeface="Open Sans"/>
              </a:rPr>
              <a:t>Mang</a:t>
            </a:r>
            <a:r>
              <a:rPr lang="en-US" sz="3196" b="1" dirty="0">
                <a:solidFill>
                  <a:srgbClr val="000000"/>
                </a:solidFill>
                <a:latin typeface="Open Sans"/>
              </a:rPr>
              <a:t> tri </a:t>
            </a:r>
            <a:r>
              <a:rPr lang="en-US" sz="3196" b="1" dirty="0" err="1">
                <a:solidFill>
                  <a:srgbClr val="000000"/>
                </a:solidFill>
                <a:latin typeface="Open Sans"/>
              </a:rPr>
              <a:t>thức</a:t>
            </a:r>
            <a:r>
              <a:rPr lang="en-US" sz="3196" b="1" dirty="0">
                <a:solidFill>
                  <a:srgbClr val="000000"/>
                </a:solidFill>
                <a:latin typeface="Open Sans"/>
              </a:rPr>
              <a:t> </a:t>
            </a:r>
            <a:r>
              <a:rPr lang="en-US" sz="3196" b="1" dirty="0" err="1">
                <a:solidFill>
                  <a:srgbClr val="000000"/>
                </a:solidFill>
                <a:latin typeface="Open Sans"/>
              </a:rPr>
              <a:t>đến</a:t>
            </a:r>
            <a:r>
              <a:rPr lang="en-US" sz="3196" b="1" dirty="0">
                <a:solidFill>
                  <a:srgbClr val="000000"/>
                </a:solidFill>
                <a:latin typeface="Open Sans"/>
              </a:rPr>
              <a:t> </a:t>
            </a:r>
            <a:r>
              <a:rPr lang="en-US" sz="3196" b="1" dirty="0" err="1">
                <a:solidFill>
                  <a:srgbClr val="000000"/>
                </a:solidFill>
                <a:latin typeface="Open Sans"/>
              </a:rPr>
              <a:t>mọi</a:t>
            </a:r>
            <a:r>
              <a:rPr lang="en-US" sz="3196" b="1" dirty="0">
                <a:solidFill>
                  <a:srgbClr val="000000"/>
                </a:solidFill>
                <a:latin typeface="Open Sans"/>
              </a:rPr>
              <a:t> </a:t>
            </a:r>
            <a:r>
              <a:rPr lang="en-US" sz="3196" b="1" dirty="0" err="1">
                <a:solidFill>
                  <a:srgbClr val="000000"/>
                </a:solidFill>
                <a:latin typeface="Open Sans"/>
              </a:rPr>
              <a:t>nhà</a:t>
            </a:r>
            <a:r>
              <a:rPr lang="en-US" sz="3196" b="1" dirty="0">
                <a:solidFill>
                  <a:srgbClr val="000000"/>
                </a:solidFill>
                <a:latin typeface="Open Sans"/>
              </a:rPr>
              <a:t>", 2TM BOOKS </a:t>
            </a:r>
            <a:r>
              <a:rPr lang="en-US" sz="3196" b="1" dirty="0" err="1">
                <a:solidFill>
                  <a:srgbClr val="000000"/>
                </a:solidFill>
                <a:latin typeface="Open Sans"/>
              </a:rPr>
              <a:t>luôn</a:t>
            </a:r>
            <a:r>
              <a:rPr lang="en-US" sz="3196" b="1" dirty="0">
                <a:solidFill>
                  <a:srgbClr val="000000"/>
                </a:solidFill>
                <a:latin typeface="Open Sans"/>
              </a:rPr>
              <a:t> </a:t>
            </a:r>
            <a:r>
              <a:rPr lang="en-US" sz="3196" b="1" dirty="0" err="1">
                <a:solidFill>
                  <a:srgbClr val="000000"/>
                </a:solidFill>
                <a:latin typeface="Open Sans"/>
              </a:rPr>
              <a:t>nỗ</a:t>
            </a:r>
            <a:r>
              <a:rPr lang="en-US" sz="3196" b="1" dirty="0">
                <a:solidFill>
                  <a:srgbClr val="000000"/>
                </a:solidFill>
                <a:latin typeface="Open Sans"/>
              </a:rPr>
              <a:t> </a:t>
            </a:r>
            <a:r>
              <a:rPr lang="en-US" sz="3196" b="1" dirty="0" err="1">
                <a:solidFill>
                  <a:srgbClr val="000000"/>
                </a:solidFill>
                <a:latin typeface="Open Sans"/>
              </a:rPr>
              <a:t>lực</a:t>
            </a:r>
            <a:r>
              <a:rPr lang="en-US" sz="3196" b="1" dirty="0">
                <a:solidFill>
                  <a:srgbClr val="000000"/>
                </a:solidFill>
                <a:latin typeface="Open Sans"/>
              </a:rPr>
              <a:t> </a:t>
            </a:r>
            <a:r>
              <a:rPr lang="en-US" sz="3196" b="1" dirty="0" err="1">
                <a:solidFill>
                  <a:srgbClr val="000000"/>
                </a:solidFill>
                <a:latin typeface="Open Sans"/>
              </a:rPr>
              <a:t>mang</a:t>
            </a:r>
            <a:r>
              <a:rPr lang="en-US" sz="3196" b="1" dirty="0">
                <a:solidFill>
                  <a:srgbClr val="000000"/>
                </a:solidFill>
                <a:latin typeface="Open Sans"/>
              </a:rPr>
              <a:t> </a:t>
            </a:r>
            <a:r>
              <a:rPr lang="en-US" sz="3196" b="1" dirty="0" err="1">
                <a:solidFill>
                  <a:srgbClr val="000000"/>
                </a:solidFill>
                <a:latin typeface="Open Sans"/>
              </a:rPr>
              <a:t>đến</a:t>
            </a:r>
            <a:r>
              <a:rPr lang="en-US" sz="3196" b="1" dirty="0">
                <a:solidFill>
                  <a:srgbClr val="000000"/>
                </a:solidFill>
                <a:latin typeface="Open Sans"/>
              </a:rPr>
              <a:t> </a:t>
            </a:r>
            <a:r>
              <a:rPr lang="en-US" sz="3196" b="1" dirty="0" err="1">
                <a:solidFill>
                  <a:srgbClr val="000000"/>
                </a:solidFill>
                <a:latin typeface="Open Sans"/>
              </a:rPr>
              <a:t>cho</a:t>
            </a:r>
            <a:r>
              <a:rPr lang="en-US" sz="3196" b="1" dirty="0">
                <a:solidFill>
                  <a:srgbClr val="000000"/>
                </a:solidFill>
                <a:latin typeface="Open Sans"/>
              </a:rPr>
              <a:t> </a:t>
            </a:r>
            <a:r>
              <a:rPr lang="en-US" sz="3196" b="1" dirty="0" err="1">
                <a:solidFill>
                  <a:srgbClr val="000000"/>
                </a:solidFill>
                <a:latin typeface="Open Sans"/>
              </a:rPr>
              <a:t>khách</a:t>
            </a:r>
            <a:r>
              <a:rPr lang="en-US" sz="3196" b="1" dirty="0">
                <a:solidFill>
                  <a:srgbClr val="000000"/>
                </a:solidFill>
                <a:latin typeface="Open Sans"/>
              </a:rPr>
              <a:t> </a:t>
            </a:r>
            <a:r>
              <a:rPr lang="en-US" sz="3196" b="1" dirty="0" err="1">
                <a:solidFill>
                  <a:srgbClr val="000000"/>
                </a:solidFill>
                <a:latin typeface="Open Sans"/>
              </a:rPr>
              <a:t>hàng</a:t>
            </a:r>
            <a:r>
              <a:rPr lang="en-US" sz="3196" b="1" dirty="0">
                <a:solidFill>
                  <a:srgbClr val="000000"/>
                </a:solidFill>
                <a:latin typeface="Open Sans"/>
              </a:rPr>
              <a:t> </a:t>
            </a:r>
            <a:r>
              <a:rPr lang="en-US" sz="3196" b="1" dirty="0" err="1">
                <a:solidFill>
                  <a:srgbClr val="000000"/>
                </a:solidFill>
                <a:latin typeface="Open Sans"/>
              </a:rPr>
              <a:t>trải</a:t>
            </a:r>
            <a:r>
              <a:rPr lang="en-US" sz="3196" b="1" dirty="0">
                <a:solidFill>
                  <a:srgbClr val="000000"/>
                </a:solidFill>
                <a:latin typeface="Open Sans"/>
              </a:rPr>
              <a:t> </a:t>
            </a:r>
            <a:r>
              <a:rPr lang="en-US" sz="3196" b="1" dirty="0" err="1">
                <a:solidFill>
                  <a:srgbClr val="000000"/>
                </a:solidFill>
                <a:latin typeface="Open Sans"/>
              </a:rPr>
              <a:t>nghiệm</a:t>
            </a:r>
            <a:r>
              <a:rPr lang="en-US" sz="3196" b="1" dirty="0">
                <a:solidFill>
                  <a:srgbClr val="000000"/>
                </a:solidFill>
                <a:latin typeface="Open Sans"/>
              </a:rPr>
              <a:t> </a:t>
            </a:r>
            <a:r>
              <a:rPr lang="en-US" sz="3196" b="1" dirty="0" err="1">
                <a:solidFill>
                  <a:srgbClr val="000000"/>
                </a:solidFill>
                <a:latin typeface="Open Sans"/>
              </a:rPr>
              <a:t>mua</a:t>
            </a:r>
            <a:r>
              <a:rPr lang="en-US" sz="3196" b="1" dirty="0">
                <a:solidFill>
                  <a:srgbClr val="000000"/>
                </a:solidFill>
                <a:latin typeface="Open Sans"/>
              </a:rPr>
              <a:t> </a:t>
            </a:r>
            <a:r>
              <a:rPr lang="en-US" sz="3196" b="1" dirty="0" err="1">
                <a:solidFill>
                  <a:srgbClr val="000000"/>
                </a:solidFill>
                <a:latin typeface="Open Sans"/>
              </a:rPr>
              <a:t>sắm</a:t>
            </a:r>
            <a:r>
              <a:rPr lang="en-US" sz="3196" b="1" dirty="0">
                <a:solidFill>
                  <a:srgbClr val="000000"/>
                </a:solidFill>
                <a:latin typeface="Open Sans"/>
              </a:rPr>
              <a:t> </a:t>
            </a:r>
            <a:r>
              <a:rPr lang="en-US" sz="3196" b="1" dirty="0" err="1">
                <a:solidFill>
                  <a:srgbClr val="000000"/>
                </a:solidFill>
                <a:latin typeface="Open Sans"/>
              </a:rPr>
              <a:t>sách</a:t>
            </a:r>
            <a:r>
              <a:rPr lang="en-US" sz="3196" b="1" dirty="0">
                <a:solidFill>
                  <a:srgbClr val="000000"/>
                </a:solidFill>
                <a:latin typeface="Open Sans"/>
              </a:rPr>
              <a:t> online </a:t>
            </a:r>
            <a:r>
              <a:rPr lang="en-US" sz="3196" b="1" dirty="0" err="1">
                <a:solidFill>
                  <a:srgbClr val="000000"/>
                </a:solidFill>
                <a:latin typeface="Open Sans"/>
              </a:rPr>
              <a:t>tiện</a:t>
            </a:r>
            <a:r>
              <a:rPr lang="en-US" sz="3196" b="1" dirty="0">
                <a:solidFill>
                  <a:srgbClr val="000000"/>
                </a:solidFill>
                <a:latin typeface="Open Sans"/>
              </a:rPr>
              <a:t> </a:t>
            </a:r>
            <a:r>
              <a:rPr lang="en-US" sz="3196" b="1" dirty="0" err="1">
                <a:solidFill>
                  <a:srgbClr val="000000"/>
                </a:solidFill>
                <a:latin typeface="Open Sans"/>
              </a:rPr>
              <a:t>lợi</a:t>
            </a:r>
            <a:r>
              <a:rPr lang="en-US" sz="3196" b="1" dirty="0">
                <a:solidFill>
                  <a:srgbClr val="000000"/>
                </a:solidFill>
                <a:latin typeface="Open Sans"/>
              </a:rPr>
              <a:t>, </a:t>
            </a:r>
            <a:r>
              <a:rPr lang="en-US" sz="3196" b="1" dirty="0" err="1">
                <a:solidFill>
                  <a:srgbClr val="000000"/>
                </a:solidFill>
                <a:latin typeface="Open Sans"/>
              </a:rPr>
              <a:t>nhanh</a:t>
            </a:r>
            <a:r>
              <a:rPr lang="en-US" sz="3196" b="1" dirty="0">
                <a:solidFill>
                  <a:srgbClr val="000000"/>
                </a:solidFill>
                <a:latin typeface="Open Sans"/>
              </a:rPr>
              <a:t> </a:t>
            </a:r>
            <a:r>
              <a:rPr lang="en-US" sz="3196" b="1" dirty="0" err="1">
                <a:solidFill>
                  <a:srgbClr val="000000"/>
                </a:solidFill>
                <a:latin typeface="Open Sans"/>
              </a:rPr>
              <a:t>chóng</a:t>
            </a:r>
            <a:r>
              <a:rPr lang="en-US" sz="3196" b="1" dirty="0">
                <a:solidFill>
                  <a:srgbClr val="000000"/>
                </a:solidFill>
                <a:latin typeface="Open Sans"/>
              </a:rPr>
              <a:t> </a:t>
            </a:r>
            <a:r>
              <a:rPr lang="en-US" sz="3196" b="1" dirty="0" err="1">
                <a:solidFill>
                  <a:srgbClr val="000000"/>
                </a:solidFill>
                <a:latin typeface="Open Sans"/>
              </a:rPr>
              <a:t>và</a:t>
            </a:r>
            <a:r>
              <a:rPr lang="en-US" sz="3196" b="1" dirty="0">
                <a:solidFill>
                  <a:srgbClr val="000000"/>
                </a:solidFill>
                <a:latin typeface="Open Sans"/>
              </a:rPr>
              <a:t> </a:t>
            </a:r>
            <a:r>
              <a:rPr lang="en-US" sz="3196" b="1" dirty="0" err="1">
                <a:solidFill>
                  <a:srgbClr val="000000"/>
                </a:solidFill>
                <a:latin typeface="Open Sans"/>
              </a:rPr>
              <a:t>giá</a:t>
            </a:r>
            <a:r>
              <a:rPr lang="en-US" sz="3196" b="1" dirty="0">
                <a:solidFill>
                  <a:srgbClr val="000000"/>
                </a:solidFill>
                <a:latin typeface="Open Sans"/>
              </a:rPr>
              <a:t> </a:t>
            </a:r>
            <a:r>
              <a:rPr lang="en-US" sz="3196" b="1" dirty="0" err="1">
                <a:solidFill>
                  <a:srgbClr val="000000"/>
                </a:solidFill>
                <a:latin typeface="Open Sans"/>
              </a:rPr>
              <a:t>cả</a:t>
            </a:r>
            <a:r>
              <a:rPr lang="en-US" sz="3196" b="1" dirty="0">
                <a:solidFill>
                  <a:srgbClr val="000000"/>
                </a:solidFill>
                <a:latin typeface="Open Sans"/>
              </a:rPr>
              <a:t> </a:t>
            </a:r>
            <a:r>
              <a:rPr lang="en-US" sz="3196" b="1" dirty="0" err="1">
                <a:solidFill>
                  <a:srgbClr val="000000"/>
                </a:solidFill>
                <a:latin typeface="Open Sans"/>
              </a:rPr>
              <a:t>cạnh</a:t>
            </a:r>
            <a:r>
              <a:rPr lang="en-US" sz="3196" b="1" dirty="0">
                <a:solidFill>
                  <a:srgbClr val="000000"/>
                </a:solidFill>
                <a:latin typeface="Open Sans"/>
              </a:rPr>
              <a:t> </a:t>
            </a:r>
            <a:r>
              <a:rPr lang="en-US" sz="3196" b="1" dirty="0" err="1">
                <a:solidFill>
                  <a:srgbClr val="000000"/>
                </a:solidFill>
                <a:latin typeface="Open Sans"/>
              </a:rPr>
              <a:t>tranh</a:t>
            </a:r>
            <a:r>
              <a:rPr lang="en-US" sz="3196" b="1" dirty="0">
                <a:solidFill>
                  <a:srgbClr val="000000"/>
                </a:solidFill>
                <a:latin typeface="Open Sans"/>
              </a:rPr>
              <a:t>.</a:t>
            </a:r>
          </a:p>
        </p:txBody>
      </p:sp>
      <p:sp>
        <p:nvSpPr>
          <p:cNvPr id="15" name="Freeform 15"/>
          <p:cNvSpPr/>
          <p:nvPr/>
        </p:nvSpPr>
        <p:spPr>
          <a:xfrm>
            <a:off x="15529777" y="739551"/>
            <a:ext cx="1411849" cy="221253"/>
          </a:xfrm>
          <a:custGeom>
            <a:avLst/>
            <a:gdLst/>
            <a:ahLst/>
            <a:cxnLst/>
            <a:rect l="l" t="t" r="r" b="b"/>
            <a:pathLst>
              <a:path w="1411849" h="221253">
                <a:moveTo>
                  <a:pt x="0" y="0"/>
                </a:moveTo>
                <a:lnTo>
                  <a:pt x="1411849" y="0"/>
                </a:lnTo>
                <a:lnTo>
                  <a:pt x="1411849" y="221253"/>
                </a:lnTo>
                <a:lnTo>
                  <a:pt x="0" y="221253"/>
                </a:lnTo>
                <a:lnTo>
                  <a:pt x="0" y="0"/>
                </a:lnTo>
                <a:close/>
              </a:path>
            </a:pathLst>
          </a:custGeom>
          <a:blipFill>
            <a:blip r:embed="rId3">
              <a:extLst>
                <a:ext uri="{96DAC541-7B7A-43D3-8B79-37D633B846F1}">
                  <asvg:svgBlip xmlns:asvg="http://schemas.microsoft.com/office/drawing/2016/SVG/main" r:embed="rId4"/>
                </a:ext>
              </a:extLst>
            </a:blip>
            <a:stretch>
              <a:fillRect l="-28643"/>
            </a:stretch>
          </a:blipFill>
        </p:spPr>
        <p:txBody>
          <a:bodyPr/>
          <a:lstStyle/>
          <a:p>
            <a:endParaRPr lang="en-US"/>
          </a:p>
        </p:txBody>
      </p:sp>
      <p:sp>
        <p:nvSpPr>
          <p:cNvPr id="16" name="Freeform 16"/>
          <p:cNvSpPr/>
          <p:nvPr/>
        </p:nvSpPr>
        <p:spPr>
          <a:xfrm rot="5400000">
            <a:off x="2035176" y="8611930"/>
            <a:ext cx="294845" cy="1568536"/>
          </a:xfrm>
          <a:custGeom>
            <a:avLst/>
            <a:gdLst/>
            <a:ahLst/>
            <a:cxnLst/>
            <a:rect l="l" t="t" r="r" b="b"/>
            <a:pathLst>
              <a:path w="294845" h="1568536">
                <a:moveTo>
                  <a:pt x="0" y="0"/>
                </a:moveTo>
                <a:lnTo>
                  <a:pt x="294845" y="0"/>
                </a:lnTo>
                <a:lnTo>
                  <a:pt x="294845" y="1568535"/>
                </a:lnTo>
                <a:lnTo>
                  <a:pt x="0" y="1568535"/>
                </a:lnTo>
                <a:lnTo>
                  <a:pt x="0" y="0"/>
                </a:lnTo>
                <a:close/>
              </a:path>
            </a:pathLst>
          </a:custGeom>
          <a:blipFill>
            <a:blip r:embed="rId5">
              <a:extLst>
                <a:ext uri="{96DAC541-7B7A-43D3-8B79-37D633B846F1}">
                  <asvg:svgBlip xmlns:asvg="http://schemas.microsoft.com/office/drawing/2016/SVG/main" r:embed="rId6"/>
                </a:ext>
              </a:extLst>
            </a:blip>
            <a:stretch>
              <a:fillRect l="-2000702" t="-234824" b="-62947"/>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948</Words>
  <Application>Microsoft Office PowerPoint</Application>
  <PresentationFormat>Custom</PresentationFormat>
  <Paragraphs>104</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Fira Sans Semi-Bold</vt:lpstr>
      <vt:lpstr>Calibri</vt:lpstr>
      <vt:lpstr>Open Sans</vt:lpstr>
      <vt:lpstr>Fira Sans Ultra-Bold</vt:lpstr>
      <vt:lpstr>Fira Sans Bold</vt:lpstr>
      <vt:lpstr>DejaVu Serif Medium</vt:lpstr>
      <vt:lpstr>Arial</vt:lpstr>
      <vt:lpstr>Open Sans Bold</vt:lpstr>
      <vt:lpstr>Open Sans Extra Bold</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ltw</dc:title>
  <cp:lastModifiedBy>Lương Thị Hoài Tiến</cp:lastModifiedBy>
  <cp:revision>4</cp:revision>
  <dcterms:created xsi:type="dcterms:W3CDTF">2006-08-16T00:00:00Z</dcterms:created>
  <dcterms:modified xsi:type="dcterms:W3CDTF">2024-04-28T13:28:00Z</dcterms:modified>
  <dc:identifier>DAGCx_1lxEM</dc:identifier>
</cp:coreProperties>
</file>